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9" r:id="rId1"/>
    <p:sldMasterId id="2147484103" r:id="rId2"/>
  </p:sldMasterIdLst>
  <p:notesMasterIdLst>
    <p:notesMasterId r:id="rId43"/>
  </p:notesMasterIdLst>
  <p:handoutMasterIdLst>
    <p:handoutMasterId r:id="rId44"/>
  </p:handoutMasterIdLst>
  <p:sldIdLst>
    <p:sldId id="314" r:id="rId3"/>
    <p:sldId id="452" r:id="rId4"/>
    <p:sldId id="454" r:id="rId5"/>
    <p:sldId id="453" r:id="rId6"/>
    <p:sldId id="448" r:id="rId7"/>
    <p:sldId id="402" r:id="rId8"/>
    <p:sldId id="403" r:id="rId9"/>
    <p:sldId id="404" r:id="rId10"/>
    <p:sldId id="405" r:id="rId11"/>
    <p:sldId id="406" r:id="rId12"/>
    <p:sldId id="407" r:id="rId13"/>
    <p:sldId id="419" r:id="rId14"/>
    <p:sldId id="408" r:id="rId15"/>
    <p:sldId id="409" r:id="rId16"/>
    <p:sldId id="410" r:id="rId17"/>
    <p:sldId id="390" r:id="rId18"/>
    <p:sldId id="416" r:id="rId19"/>
    <p:sldId id="451" r:id="rId20"/>
    <p:sldId id="423" r:id="rId21"/>
    <p:sldId id="425" r:id="rId22"/>
    <p:sldId id="417" r:id="rId23"/>
    <p:sldId id="393" r:id="rId24"/>
    <p:sldId id="401" r:id="rId25"/>
    <p:sldId id="395" r:id="rId26"/>
    <p:sldId id="446" r:id="rId27"/>
    <p:sldId id="450" r:id="rId28"/>
    <p:sldId id="396" r:id="rId29"/>
    <p:sldId id="397" r:id="rId30"/>
    <p:sldId id="373" r:id="rId31"/>
    <p:sldId id="375" r:id="rId32"/>
    <p:sldId id="376" r:id="rId33"/>
    <p:sldId id="377" r:id="rId34"/>
    <p:sldId id="379" r:id="rId35"/>
    <p:sldId id="381" r:id="rId36"/>
    <p:sldId id="383" r:id="rId37"/>
    <p:sldId id="384" r:id="rId38"/>
    <p:sldId id="385" r:id="rId39"/>
    <p:sldId id="386" r:id="rId40"/>
    <p:sldId id="387" r:id="rId41"/>
    <p:sldId id="378" r:id="rId42"/>
  </p:sldIdLst>
  <p:sldSz cx="9144000" cy="6858000" type="screen4x3"/>
  <p:notesSz cx="6669088" cy="9926638"/>
  <p:defaultTextStyle>
    <a:defPPr>
      <a:defRPr lang="en-US"/>
    </a:defPPr>
    <a:lvl1pPr algn="l" rtl="0" fontAlgn="base">
      <a:spcBef>
        <a:spcPct val="0"/>
      </a:spcBef>
      <a:spcAft>
        <a:spcPct val="0"/>
      </a:spcAft>
      <a:defRPr sz="2400" kern="1200">
        <a:solidFill>
          <a:schemeClr val="tx1"/>
        </a:solidFill>
        <a:latin typeface="Tahoma" pitchFamily="34" charset="0"/>
        <a:ea typeface="+mn-ea"/>
        <a:cs typeface="+mn-cs"/>
      </a:defRPr>
    </a:lvl1pPr>
    <a:lvl2pPr marL="457200" algn="l" rtl="0" fontAlgn="base">
      <a:spcBef>
        <a:spcPct val="0"/>
      </a:spcBef>
      <a:spcAft>
        <a:spcPct val="0"/>
      </a:spcAft>
      <a:defRPr sz="2400" kern="1200">
        <a:solidFill>
          <a:schemeClr val="tx1"/>
        </a:solidFill>
        <a:latin typeface="Tahoma" pitchFamily="34" charset="0"/>
        <a:ea typeface="+mn-ea"/>
        <a:cs typeface="+mn-cs"/>
      </a:defRPr>
    </a:lvl2pPr>
    <a:lvl3pPr marL="914400" algn="l" rtl="0" fontAlgn="base">
      <a:spcBef>
        <a:spcPct val="0"/>
      </a:spcBef>
      <a:spcAft>
        <a:spcPct val="0"/>
      </a:spcAft>
      <a:defRPr sz="2400" kern="1200">
        <a:solidFill>
          <a:schemeClr val="tx1"/>
        </a:solidFill>
        <a:latin typeface="Tahoma" pitchFamily="34" charset="0"/>
        <a:ea typeface="+mn-ea"/>
        <a:cs typeface="+mn-cs"/>
      </a:defRPr>
    </a:lvl3pPr>
    <a:lvl4pPr marL="1371600" algn="l" rtl="0" fontAlgn="base">
      <a:spcBef>
        <a:spcPct val="0"/>
      </a:spcBef>
      <a:spcAft>
        <a:spcPct val="0"/>
      </a:spcAft>
      <a:defRPr sz="2400" kern="1200">
        <a:solidFill>
          <a:schemeClr val="tx1"/>
        </a:solidFill>
        <a:latin typeface="Tahoma" pitchFamily="34" charset="0"/>
        <a:ea typeface="+mn-ea"/>
        <a:cs typeface="+mn-cs"/>
      </a:defRPr>
    </a:lvl4pPr>
    <a:lvl5pPr marL="1828800" algn="l" rtl="0" fontAlgn="base">
      <a:spcBef>
        <a:spcPct val="0"/>
      </a:spcBef>
      <a:spcAft>
        <a:spcPct val="0"/>
      </a:spcAft>
      <a:defRPr sz="2400" kern="1200">
        <a:solidFill>
          <a:schemeClr val="tx1"/>
        </a:solidFill>
        <a:latin typeface="Tahoma" pitchFamily="34" charset="0"/>
        <a:ea typeface="+mn-ea"/>
        <a:cs typeface="+mn-cs"/>
      </a:defRPr>
    </a:lvl5pPr>
    <a:lvl6pPr marL="2286000" algn="l" defTabSz="914400" rtl="0" eaLnBrk="1" latinLnBrk="0" hangingPunct="1">
      <a:defRPr sz="2400" kern="1200">
        <a:solidFill>
          <a:schemeClr val="tx1"/>
        </a:solidFill>
        <a:latin typeface="Tahoma" pitchFamily="34" charset="0"/>
        <a:ea typeface="+mn-ea"/>
        <a:cs typeface="+mn-cs"/>
      </a:defRPr>
    </a:lvl6pPr>
    <a:lvl7pPr marL="2743200" algn="l" defTabSz="914400" rtl="0" eaLnBrk="1" latinLnBrk="0" hangingPunct="1">
      <a:defRPr sz="2400" kern="1200">
        <a:solidFill>
          <a:schemeClr val="tx1"/>
        </a:solidFill>
        <a:latin typeface="Tahoma" pitchFamily="34" charset="0"/>
        <a:ea typeface="+mn-ea"/>
        <a:cs typeface="+mn-cs"/>
      </a:defRPr>
    </a:lvl7pPr>
    <a:lvl8pPr marL="3200400" algn="l" defTabSz="914400" rtl="0" eaLnBrk="1" latinLnBrk="0" hangingPunct="1">
      <a:defRPr sz="2400" kern="1200">
        <a:solidFill>
          <a:schemeClr val="tx1"/>
        </a:solidFill>
        <a:latin typeface="Tahoma" pitchFamily="34" charset="0"/>
        <a:ea typeface="+mn-ea"/>
        <a:cs typeface="+mn-cs"/>
      </a:defRPr>
    </a:lvl8pPr>
    <a:lvl9pPr marL="3657600" algn="l" defTabSz="914400" rtl="0" eaLnBrk="1" latinLnBrk="0" hangingPunct="1">
      <a:defRPr sz="2400"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33CC33"/>
    <a:srgbClr val="66FF33"/>
    <a:srgbClr val="FF66FF"/>
    <a:srgbClr val="FF7C80"/>
    <a:srgbClr val="FF3399"/>
    <a:srgbClr val="FF3300"/>
    <a:srgbClr val="8000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247" autoAdjust="0"/>
    <p:restoredTop sz="93979" autoAdjust="0"/>
  </p:normalViewPr>
  <p:slideViewPr>
    <p:cSldViewPr>
      <p:cViewPr varScale="1">
        <p:scale>
          <a:sx n="113" d="100"/>
          <a:sy n="113" d="100"/>
        </p:scale>
        <p:origin x="1504"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handoutMaster" Target="handoutMasters/handout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0114" name="Rectangle 2"/>
          <p:cNvSpPr>
            <a:spLocks noGrp="1" noChangeArrowheads="1"/>
          </p:cNvSpPr>
          <p:nvPr>
            <p:ph type="hdr" sz="quarter"/>
          </p:nvPr>
        </p:nvSpPr>
        <p:spPr bwMode="auto">
          <a:xfrm>
            <a:off x="0" y="0"/>
            <a:ext cx="2889938"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90115" name="Rectangle 3"/>
          <p:cNvSpPr>
            <a:spLocks noGrp="1" noChangeArrowheads="1"/>
          </p:cNvSpPr>
          <p:nvPr>
            <p:ph type="dt" sz="quarter" idx="1"/>
          </p:nvPr>
        </p:nvSpPr>
        <p:spPr bwMode="auto">
          <a:xfrm>
            <a:off x="3779150" y="0"/>
            <a:ext cx="2889938"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90116" name="Rectangle 4"/>
          <p:cNvSpPr>
            <a:spLocks noGrp="1" noChangeArrowheads="1"/>
          </p:cNvSpPr>
          <p:nvPr>
            <p:ph type="ftr" sz="quarter" idx="2"/>
          </p:nvPr>
        </p:nvSpPr>
        <p:spPr bwMode="auto">
          <a:xfrm>
            <a:off x="0" y="9430306"/>
            <a:ext cx="2889938"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90117" name="Rectangle 5"/>
          <p:cNvSpPr>
            <a:spLocks noGrp="1" noChangeArrowheads="1"/>
          </p:cNvSpPr>
          <p:nvPr>
            <p:ph type="sldNum" sz="quarter" idx="3"/>
          </p:nvPr>
        </p:nvSpPr>
        <p:spPr bwMode="auto">
          <a:xfrm>
            <a:off x="3779150" y="9430306"/>
            <a:ext cx="2889938"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CFC270D5-2A5C-4371-9326-B52ED4B908AD}" type="slidenum">
              <a:rPr lang="en-US"/>
              <a:pPr>
                <a:defRPr/>
              </a:pPr>
              <a:t>‹#›</a:t>
            </a:fld>
            <a:endParaRPr lang="en-US"/>
          </a:p>
        </p:txBody>
      </p:sp>
    </p:spTree>
    <p:extLst>
      <p:ext uri="{BB962C8B-B14F-4D97-AF65-F5344CB8AC3E}">
        <p14:creationId xmlns:p14="http://schemas.microsoft.com/office/powerpoint/2010/main" val="3998697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889938"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p>
        </p:txBody>
      </p:sp>
      <p:sp>
        <p:nvSpPr>
          <p:cNvPr id="5123" name="Rectangle 3"/>
          <p:cNvSpPr>
            <a:spLocks noGrp="1" noChangeArrowheads="1"/>
          </p:cNvSpPr>
          <p:nvPr>
            <p:ph type="dt" idx="1"/>
          </p:nvPr>
        </p:nvSpPr>
        <p:spPr bwMode="auto">
          <a:xfrm>
            <a:off x="3779150" y="0"/>
            <a:ext cx="2889938" cy="496332"/>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p>
        </p:txBody>
      </p:sp>
      <p:sp>
        <p:nvSpPr>
          <p:cNvPr id="48132" name="Rectangle 4"/>
          <p:cNvSpPr>
            <a:spLocks noGrp="1" noRot="1" noChangeAspect="1" noChangeArrowheads="1" noTextEdit="1"/>
          </p:cNvSpPr>
          <p:nvPr>
            <p:ph type="sldImg" idx="2"/>
          </p:nvPr>
        </p:nvSpPr>
        <p:spPr bwMode="auto">
          <a:xfrm>
            <a:off x="854075" y="744538"/>
            <a:ext cx="4960938" cy="3722687"/>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889212" y="4715153"/>
            <a:ext cx="4890665" cy="44669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5126" name="Rectangle 6"/>
          <p:cNvSpPr>
            <a:spLocks noGrp="1" noChangeArrowheads="1"/>
          </p:cNvSpPr>
          <p:nvPr>
            <p:ph type="ftr" sz="quarter" idx="4"/>
          </p:nvPr>
        </p:nvSpPr>
        <p:spPr bwMode="auto">
          <a:xfrm>
            <a:off x="0" y="9430306"/>
            <a:ext cx="2889938"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p>
        </p:txBody>
      </p:sp>
      <p:sp>
        <p:nvSpPr>
          <p:cNvPr id="5127" name="Rectangle 7"/>
          <p:cNvSpPr>
            <a:spLocks noGrp="1" noChangeArrowheads="1"/>
          </p:cNvSpPr>
          <p:nvPr>
            <p:ph type="sldNum" sz="quarter" idx="5"/>
          </p:nvPr>
        </p:nvSpPr>
        <p:spPr bwMode="auto">
          <a:xfrm>
            <a:off x="3779150" y="9430306"/>
            <a:ext cx="2889938" cy="496332"/>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0D164AC-D434-4E31-871B-8F7A6ACC8E69}" type="slidenum">
              <a:rPr lang="en-US"/>
              <a:pPr>
                <a:defRPr/>
              </a:pPr>
              <a:t>‹#›</a:t>
            </a:fld>
            <a:endParaRPr lang="en-US"/>
          </a:p>
        </p:txBody>
      </p:sp>
    </p:spTree>
    <p:extLst>
      <p:ext uri="{BB962C8B-B14F-4D97-AF65-F5344CB8AC3E}">
        <p14:creationId xmlns:p14="http://schemas.microsoft.com/office/powerpoint/2010/main" val="111916143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B3A4EEAB-177A-4E69-8038-3A87D2457EAE}" type="slidenum">
              <a:rPr lang="en-US" smtClean="0"/>
              <a:pPr/>
              <a:t>1</a:t>
            </a:fld>
            <a:endParaRPr lang="en-US" dirty="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25949049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888E3268-5EE9-4A5D-97EE-92E162E2E287}" type="slidenum">
              <a:rPr lang="en-US" smtClean="0"/>
              <a:pPr/>
              <a:t>5</a:t>
            </a:fld>
            <a:endParaRPr lang="en-US"/>
          </a:p>
        </p:txBody>
      </p:sp>
      <p:sp>
        <p:nvSpPr>
          <p:cNvPr id="56323" name="Rectangle 2"/>
          <p:cNvSpPr>
            <a:spLocks noGrp="1" noRot="1" noChangeAspect="1" noChangeArrowheads="1" noTextEdit="1"/>
          </p:cNvSpPr>
          <p:nvPr>
            <p:ph type="sldImg"/>
          </p:nvPr>
        </p:nvSpPr>
        <p:spPr>
          <a:solidFill>
            <a:srgbClr val="FFFFFF"/>
          </a:solidFill>
          <a:ln/>
        </p:spPr>
      </p:sp>
      <p:sp>
        <p:nvSpPr>
          <p:cNvPr id="5632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a:t>Two very important distinctions in this definition: 1) One is that health embraces a state of wellness and is not simply the absence of illness (i.e., health promotion); and 2) the other is that health is not something that is just at the physical level of cells, muscles, etc. but also covers mental and social status.  This broader definition of health is referred to as wellness.</a:t>
            </a:r>
          </a:p>
          <a:p>
            <a:pPr eaLnBrk="1" hangingPunct="1"/>
            <a:r>
              <a:rPr lang="en-US"/>
              <a:t>We are all pretty familiar with what we mean by physical health, but what do we mean by mental and social well-being? Mental includes absence of mental illness and the promotion of optimism, happiness, love, and intimacy.  Social health may include adequate social supports.  However, the latter is also sometimes though of as a factor that influences health status.  The WHO did not define what they meant by social well-being.  Others have developed various definitions.  One is that social well-being is the ability to function satisfactorily in social roles such as work, family, and recreation.</a:t>
            </a:r>
          </a:p>
        </p:txBody>
      </p:sp>
    </p:spTree>
    <p:extLst>
      <p:ext uri="{BB962C8B-B14F-4D97-AF65-F5344CB8AC3E}">
        <p14:creationId xmlns:p14="http://schemas.microsoft.com/office/powerpoint/2010/main" val="3610262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0D164AC-D434-4E31-871B-8F7A6ACC8E69}" type="slidenum">
              <a:rPr kumimoji="0" lang="en-US" sz="1200" b="0" i="0" u="none" strike="noStrike" kern="1200" cap="none" spc="0" normalizeH="0" baseline="0" noProof="0" smtClean="0">
                <a:ln>
                  <a:noFill/>
                </a:ln>
                <a:solidFill>
                  <a:srgbClr val="000000"/>
                </a:solidFill>
                <a:effectLst/>
                <a:uLnTx/>
                <a:uFillTx/>
                <a:latin typeface="Tahom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a:t>
            </a:fld>
            <a:endParaRPr kumimoji="0" lang="en-US" sz="1200" b="0" i="0" u="none" strike="noStrike" kern="1200" cap="none" spc="0" normalizeH="0" baseline="0" noProof="0" dirty="0">
              <a:ln>
                <a:noFill/>
              </a:ln>
              <a:solidFill>
                <a:srgbClr val="000000"/>
              </a:solidFill>
              <a:effectLst/>
              <a:uLnTx/>
              <a:uFillTx/>
              <a:latin typeface="Tahoma" pitchFamily="34" charset="0"/>
              <a:ea typeface="+mn-ea"/>
              <a:cs typeface="+mn-cs"/>
            </a:endParaRPr>
          </a:p>
        </p:txBody>
      </p:sp>
    </p:spTree>
    <p:extLst>
      <p:ext uri="{BB962C8B-B14F-4D97-AF65-F5344CB8AC3E}">
        <p14:creationId xmlns:p14="http://schemas.microsoft.com/office/powerpoint/2010/main" val="22844599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7</a:t>
            </a:fld>
            <a:endParaRPr lang="en-US" dirty="0"/>
          </a:p>
        </p:txBody>
      </p:sp>
    </p:spTree>
    <p:extLst>
      <p:ext uri="{BB962C8B-B14F-4D97-AF65-F5344CB8AC3E}">
        <p14:creationId xmlns:p14="http://schemas.microsoft.com/office/powerpoint/2010/main" val="42835931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8</a:t>
            </a:fld>
            <a:endParaRPr lang="en-US" dirty="0"/>
          </a:p>
        </p:txBody>
      </p:sp>
    </p:spTree>
    <p:extLst>
      <p:ext uri="{BB962C8B-B14F-4D97-AF65-F5344CB8AC3E}">
        <p14:creationId xmlns:p14="http://schemas.microsoft.com/office/powerpoint/2010/main" val="25603947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NZ" dirty="0"/>
          </a:p>
        </p:txBody>
      </p:sp>
      <p:sp>
        <p:nvSpPr>
          <p:cNvPr id="53252" name="Slide Number Placeholder 3"/>
          <p:cNvSpPr>
            <a:spLocks noGrp="1"/>
          </p:cNvSpPr>
          <p:nvPr>
            <p:ph type="sldNum" sz="quarter" idx="5"/>
          </p:nvPr>
        </p:nvSpPr>
        <p:spPr>
          <a:noFill/>
        </p:spPr>
        <p:txBody>
          <a:bodyPr/>
          <a:lstStyle/>
          <a:p>
            <a:fld id="{C14A83FA-A8D7-4B90-8554-001BAC2153A2}" type="slidenum">
              <a:rPr lang="en-US" smtClean="0"/>
              <a:pPr/>
              <a:t>9</a:t>
            </a:fld>
            <a:endParaRPr lang="en-US" dirty="0"/>
          </a:p>
        </p:txBody>
      </p:sp>
    </p:spTree>
    <p:extLst>
      <p:ext uri="{BB962C8B-B14F-4D97-AF65-F5344CB8AC3E}">
        <p14:creationId xmlns:p14="http://schemas.microsoft.com/office/powerpoint/2010/main" val="42162776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10</a:t>
            </a:fld>
            <a:endParaRPr lang="en-US" dirty="0"/>
          </a:p>
        </p:txBody>
      </p:sp>
    </p:spTree>
    <p:extLst>
      <p:ext uri="{BB962C8B-B14F-4D97-AF65-F5344CB8AC3E}">
        <p14:creationId xmlns:p14="http://schemas.microsoft.com/office/powerpoint/2010/main" val="13287581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11</a:t>
            </a:fld>
            <a:endParaRPr lang="en-US" dirty="0"/>
          </a:p>
        </p:txBody>
      </p:sp>
    </p:spTree>
    <p:extLst>
      <p:ext uri="{BB962C8B-B14F-4D97-AF65-F5344CB8AC3E}">
        <p14:creationId xmlns:p14="http://schemas.microsoft.com/office/powerpoint/2010/main" val="30352977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Arial" panose="020B0604020202020204" pitchFamily="34" charset="0"/>
              </a:defRPr>
            </a:lvl1pPr>
            <a:lvl2pPr marL="742950" indent="-285750">
              <a:defRPr sz="2600">
                <a:solidFill>
                  <a:schemeClr val="tx1"/>
                </a:solidFill>
                <a:latin typeface="Arial" panose="020B0604020202020204" pitchFamily="34" charset="0"/>
              </a:defRPr>
            </a:lvl2pPr>
            <a:lvl3pPr marL="1143000" indent="-228600">
              <a:defRPr sz="2600">
                <a:solidFill>
                  <a:schemeClr val="tx1"/>
                </a:solidFill>
                <a:latin typeface="Arial" panose="020B0604020202020204" pitchFamily="34" charset="0"/>
              </a:defRPr>
            </a:lvl3pPr>
            <a:lvl4pPr marL="1600200" indent="-228600">
              <a:defRPr sz="2600">
                <a:solidFill>
                  <a:schemeClr val="tx1"/>
                </a:solidFill>
                <a:latin typeface="Arial" panose="020B0604020202020204" pitchFamily="34" charset="0"/>
              </a:defRPr>
            </a:lvl4pPr>
            <a:lvl5pPr marL="2057400" indent="-228600">
              <a:defRPr sz="2600">
                <a:solidFill>
                  <a:schemeClr val="tx1"/>
                </a:solidFill>
                <a:latin typeface="Arial" panose="020B0604020202020204" pitchFamily="34" charset="0"/>
              </a:defRPr>
            </a:lvl5pPr>
            <a:lvl6pPr marL="2514600" indent="-228600" eaLnBrk="0" fontAlgn="base" hangingPunct="0">
              <a:spcBef>
                <a:spcPct val="0"/>
              </a:spcBef>
              <a:spcAft>
                <a:spcPct val="0"/>
              </a:spcAft>
              <a:defRPr sz="2600">
                <a:solidFill>
                  <a:schemeClr val="tx1"/>
                </a:solidFill>
                <a:latin typeface="Arial" panose="020B0604020202020204" pitchFamily="34" charset="0"/>
              </a:defRPr>
            </a:lvl6pPr>
            <a:lvl7pPr marL="2971800" indent="-228600" eaLnBrk="0" fontAlgn="base" hangingPunct="0">
              <a:spcBef>
                <a:spcPct val="0"/>
              </a:spcBef>
              <a:spcAft>
                <a:spcPct val="0"/>
              </a:spcAft>
              <a:defRPr sz="2600">
                <a:solidFill>
                  <a:schemeClr val="tx1"/>
                </a:solidFill>
                <a:latin typeface="Arial" panose="020B0604020202020204" pitchFamily="34" charset="0"/>
              </a:defRPr>
            </a:lvl7pPr>
            <a:lvl8pPr marL="3429000" indent="-228600" eaLnBrk="0" fontAlgn="base" hangingPunct="0">
              <a:spcBef>
                <a:spcPct val="0"/>
              </a:spcBef>
              <a:spcAft>
                <a:spcPct val="0"/>
              </a:spcAft>
              <a:defRPr sz="2600">
                <a:solidFill>
                  <a:schemeClr val="tx1"/>
                </a:solidFill>
                <a:latin typeface="Arial" panose="020B0604020202020204" pitchFamily="34" charset="0"/>
              </a:defRPr>
            </a:lvl8pPr>
            <a:lvl9pPr marL="3886200" indent="-228600" eaLnBrk="0" fontAlgn="base" hangingPunct="0">
              <a:spcBef>
                <a:spcPct val="0"/>
              </a:spcBef>
              <a:spcAft>
                <a:spcPct val="0"/>
              </a:spcAft>
              <a:defRPr sz="2600">
                <a:solidFill>
                  <a:schemeClr val="tx1"/>
                </a:solidFill>
                <a:latin typeface="Arial" panose="020B0604020202020204" pitchFamily="34" charset="0"/>
              </a:defRPr>
            </a:lvl9pPr>
          </a:lstStyle>
          <a:p>
            <a:fld id="{A6C7C6EA-6E57-4BC6-91E7-D8C8183C90D7}" type="slidenum">
              <a:rPr lang="en-US" altLang="en-US" sz="1200"/>
              <a:pPr/>
              <a:t>12</a:t>
            </a:fld>
            <a:endParaRPr lang="en-US" altLang="en-US" sz="120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AU" altLang="en-US"/>
          </a:p>
        </p:txBody>
      </p:sp>
    </p:spTree>
    <p:extLst>
      <p:ext uri="{BB962C8B-B14F-4D97-AF65-F5344CB8AC3E}">
        <p14:creationId xmlns:p14="http://schemas.microsoft.com/office/powerpoint/2010/main" val="1743150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A48958E9-E95E-47E1-8348-FC1A78D3E683}" type="slidenum">
              <a:rPr lang="en-NZ" smtClean="0"/>
              <a:pPr>
                <a:defRPr/>
              </a:pPr>
              <a:t>13</a:t>
            </a:fld>
            <a:endParaRPr lang="en-NZ" dirty="0"/>
          </a:p>
        </p:txBody>
      </p:sp>
    </p:spTree>
    <p:extLst>
      <p:ext uri="{BB962C8B-B14F-4D97-AF65-F5344CB8AC3E}">
        <p14:creationId xmlns:p14="http://schemas.microsoft.com/office/powerpoint/2010/main" val="18192050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0D164AC-D434-4E31-871B-8F7A6ACC8E69}" type="slidenum">
              <a:rPr kumimoji="0" lang="en-US" sz="1200" b="0" i="0" u="none" strike="noStrike" kern="1200" cap="none" spc="0" normalizeH="0" baseline="0" noProof="0" smtClean="0">
                <a:ln>
                  <a:noFill/>
                </a:ln>
                <a:solidFill>
                  <a:srgbClr val="000000"/>
                </a:solidFill>
                <a:effectLst/>
                <a:uLnTx/>
                <a:uFillTx/>
                <a:latin typeface="Tahom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Tahoma" pitchFamily="34" charset="0"/>
              <a:ea typeface="+mn-ea"/>
              <a:cs typeface="+mn-cs"/>
            </a:endParaRPr>
          </a:p>
        </p:txBody>
      </p:sp>
    </p:spTree>
    <p:extLst>
      <p:ext uri="{BB962C8B-B14F-4D97-AF65-F5344CB8AC3E}">
        <p14:creationId xmlns:p14="http://schemas.microsoft.com/office/powerpoint/2010/main" val="3887936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80D164AC-D434-4E31-871B-8F7A6ACC8E69}" type="slidenum">
              <a:rPr kumimoji="0" lang="en-US" sz="1200" b="0" i="0" u="none" strike="noStrike" kern="1200" cap="none" spc="0" normalizeH="0" baseline="0" noProof="0" smtClean="0">
                <a:ln>
                  <a:noFill/>
                </a:ln>
                <a:solidFill>
                  <a:srgbClr val="000000"/>
                </a:solidFill>
                <a:effectLst/>
                <a:uLnTx/>
                <a:uFillTx/>
                <a:latin typeface="Tahom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Tahoma" pitchFamily="34" charset="0"/>
              <a:ea typeface="+mn-ea"/>
              <a:cs typeface="+mn-cs"/>
            </a:endParaRPr>
          </a:p>
        </p:txBody>
      </p:sp>
    </p:spTree>
    <p:extLst>
      <p:ext uri="{BB962C8B-B14F-4D97-AF65-F5344CB8AC3E}">
        <p14:creationId xmlns:p14="http://schemas.microsoft.com/office/powerpoint/2010/main" val="35186596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fld id="{D2B17DBD-81E3-4D41-ABD9-1B0B2FBF05D9}" type="slidenum">
              <a:rPr lang="en-NZ" smtClean="0"/>
              <a:pPr/>
              <a:t>16</a:t>
            </a:fld>
            <a:endParaRPr lang="en-NZ"/>
          </a:p>
        </p:txBody>
      </p:sp>
    </p:spTree>
    <p:extLst>
      <p:ext uri="{BB962C8B-B14F-4D97-AF65-F5344CB8AC3E}">
        <p14:creationId xmlns:p14="http://schemas.microsoft.com/office/powerpoint/2010/main" val="853409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NZ" altLang="en-US">
              <a:ea typeface="ヒラギノ角ゴ Pro W3" charset="-128"/>
            </a:endParaRPr>
          </a:p>
        </p:txBody>
      </p:sp>
      <p:sp>
        <p:nvSpPr>
          <p:cNvPr id="3482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ヒラギノ角ゴ Pro W3" charset="-128"/>
              </a:defRPr>
            </a:lvl1pPr>
            <a:lvl2pPr marL="742950" indent="-285750">
              <a:spcBef>
                <a:spcPct val="30000"/>
              </a:spcBef>
              <a:defRPr sz="1200">
                <a:solidFill>
                  <a:schemeClr val="tx1"/>
                </a:solidFill>
                <a:latin typeface="Times New Roman" panose="02020603050405020304" pitchFamily="18" charset="0"/>
                <a:ea typeface="ヒラギノ角ゴ Pro W3" charset="-128"/>
              </a:defRPr>
            </a:lvl2pPr>
            <a:lvl3pPr marL="1143000" indent="-228600">
              <a:spcBef>
                <a:spcPct val="30000"/>
              </a:spcBef>
              <a:defRPr sz="1200">
                <a:solidFill>
                  <a:schemeClr val="tx1"/>
                </a:solidFill>
                <a:latin typeface="Times New Roman" panose="02020603050405020304" pitchFamily="18" charset="0"/>
                <a:ea typeface="ヒラギノ角ゴ Pro W3" charset="-128"/>
              </a:defRPr>
            </a:lvl3pPr>
            <a:lvl4pPr marL="1600200" indent="-228600">
              <a:spcBef>
                <a:spcPct val="30000"/>
              </a:spcBef>
              <a:defRPr sz="1200">
                <a:solidFill>
                  <a:schemeClr val="tx1"/>
                </a:solidFill>
                <a:latin typeface="Times New Roman" panose="02020603050405020304" pitchFamily="18" charset="0"/>
                <a:ea typeface="ヒラギノ角ゴ Pro W3" charset="-128"/>
              </a:defRPr>
            </a:lvl4pPr>
            <a:lvl5pPr marL="2057400" indent="-228600">
              <a:spcBef>
                <a:spcPct val="30000"/>
              </a:spcBef>
              <a:defRPr sz="1200">
                <a:solidFill>
                  <a:schemeClr val="tx1"/>
                </a:solidFill>
                <a:latin typeface="Times New Roman" panose="02020603050405020304" pitchFamily="18" charset="0"/>
                <a:ea typeface="ヒラギノ角ゴ Pro W3"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ヒラギノ角ゴ Pro W3"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ヒラギノ角ゴ Pro W3"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ヒラギノ角ゴ Pro W3"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ヒラギノ角ゴ Pro W3" charset="-128"/>
              </a:defRPr>
            </a:lvl9pPr>
          </a:lstStyle>
          <a:p>
            <a:pPr>
              <a:spcBef>
                <a:spcPct val="0"/>
              </a:spcBef>
            </a:pPr>
            <a:fld id="{308E573C-6979-42BA-90A9-359F63013B9D}" type="slidenum">
              <a:rPr lang="en-NZ" altLang="ja-JP">
                <a:latin typeface="Tahoma" panose="020B0604030504040204" pitchFamily="34" charset="0"/>
                <a:ea typeface="MS PGothic" panose="020B0600070205080204" pitchFamily="34" charset="-128"/>
              </a:rPr>
              <a:pPr>
                <a:spcBef>
                  <a:spcPct val="0"/>
                </a:spcBef>
              </a:pPr>
              <a:t>17</a:t>
            </a:fld>
            <a:endParaRPr lang="en-NZ" altLang="ja-JP">
              <a:latin typeface="Tahoma" panose="020B0604030504040204" pitchFamily="34" charset="0"/>
              <a:ea typeface="MS PGothic" panose="020B0600070205080204" pitchFamily="34" charset="-128"/>
            </a:endParaRPr>
          </a:p>
        </p:txBody>
      </p:sp>
    </p:spTree>
    <p:extLst>
      <p:ext uri="{BB962C8B-B14F-4D97-AF65-F5344CB8AC3E}">
        <p14:creationId xmlns:p14="http://schemas.microsoft.com/office/powerpoint/2010/main" val="20177824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a:ln/>
        </p:spPr>
      </p:sp>
      <p:sp>
        <p:nvSpPr>
          <p:cNvPr id="40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NZ" altLang="en-US">
              <a:ea typeface="ヒラギノ角ゴ Pro W3" charset="-128"/>
            </a:endParaRPr>
          </a:p>
        </p:txBody>
      </p:sp>
      <p:sp>
        <p:nvSpPr>
          <p:cNvPr id="40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ea typeface="ヒラギノ角ゴ Pro W3" charset="-128"/>
              </a:defRPr>
            </a:lvl1pPr>
            <a:lvl2pPr marL="742950" indent="-285750">
              <a:spcBef>
                <a:spcPct val="30000"/>
              </a:spcBef>
              <a:defRPr sz="1200">
                <a:solidFill>
                  <a:schemeClr val="tx1"/>
                </a:solidFill>
                <a:latin typeface="Times New Roman" panose="02020603050405020304" pitchFamily="18" charset="0"/>
                <a:ea typeface="ヒラギノ角ゴ Pro W3" charset="-128"/>
              </a:defRPr>
            </a:lvl2pPr>
            <a:lvl3pPr marL="1143000" indent="-228600">
              <a:spcBef>
                <a:spcPct val="30000"/>
              </a:spcBef>
              <a:defRPr sz="1200">
                <a:solidFill>
                  <a:schemeClr val="tx1"/>
                </a:solidFill>
                <a:latin typeface="Times New Roman" panose="02020603050405020304" pitchFamily="18" charset="0"/>
                <a:ea typeface="ヒラギノ角ゴ Pro W3" charset="-128"/>
              </a:defRPr>
            </a:lvl3pPr>
            <a:lvl4pPr marL="1600200" indent="-228600">
              <a:spcBef>
                <a:spcPct val="30000"/>
              </a:spcBef>
              <a:defRPr sz="1200">
                <a:solidFill>
                  <a:schemeClr val="tx1"/>
                </a:solidFill>
                <a:latin typeface="Times New Roman" panose="02020603050405020304" pitchFamily="18" charset="0"/>
                <a:ea typeface="ヒラギノ角ゴ Pro W3" charset="-128"/>
              </a:defRPr>
            </a:lvl4pPr>
            <a:lvl5pPr marL="2057400" indent="-228600">
              <a:spcBef>
                <a:spcPct val="30000"/>
              </a:spcBef>
              <a:defRPr sz="1200">
                <a:solidFill>
                  <a:schemeClr val="tx1"/>
                </a:solidFill>
                <a:latin typeface="Times New Roman" panose="02020603050405020304" pitchFamily="18" charset="0"/>
                <a:ea typeface="ヒラギノ角ゴ Pro W3" charset="-128"/>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ea typeface="ヒラギノ角ゴ Pro W3" charset="-128"/>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ea typeface="ヒラギノ角ゴ Pro W3" charset="-128"/>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ea typeface="ヒラギノ角ゴ Pro W3" charset="-128"/>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ea typeface="ヒラギノ角ゴ Pro W3" charset="-128"/>
              </a:defRPr>
            </a:lvl9pPr>
          </a:lstStyle>
          <a:p>
            <a:pPr>
              <a:spcBef>
                <a:spcPct val="0"/>
              </a:spcBef>
            </a:pPr>
            <a:fld id="{89154538-E9A9-4521-A293-4A8228B90920}" type="slidenum">
              <a:rPr lang="en-NZ" altLang="ja-JP">
                <a:latin typeface="Tahoma" panose="020B0604030504040204" pitchFamily="34" charset="0"/>
                <a:ea typeface="MS PGothic" panose="020B0600070205080204" pitchFamily="34" charset="-128"/>
              </a:rPr>
              <a:pPr>
                <a:spcBef>
                  <a:spcPct val="0"/>
                </a:spcBef>
              </a:pPr>
              <a:t>21</a:t>
            </a:fld>
            <a:endParaRPr lang="en-NZ" altLang="ja-JP">
              <a:latin typeface="Tahoma" panose="020B0604030504040204" pitchFamily="34" charset="0"/>
              <a:ea typeface="MS PGothic" panose="020B0600070205080204" pitchFamily="34" charset="-128"/>
            </a:endParaRPr>
          </a:p>
        </p:txBody>
      </p:sp>
    </p:spTree>
    <p:extLst>
      <p:ext uri="{BB962C8B-B14F-4D97-AF65-F5344CB8AC3E}">
        <p14:creationId xmlns:p14="http://schemas.microsoft.com/office/powerpoint/2010/main" val="2721570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fld id="{D2B17DBD-81E3-4D41-ABD9-1B0B2FBF05D9}" type="slidenum">
              <a:rPr lang="en-NZ" smtClean="0"/>
              <a:pPr/>
              <a:t>22</a:t>
            </a:fld>
            <a:endParaRPr lang="en-NZ"/>
          </a:p>
        </p:txBody>
      </p:sp>
    </p:spTree>
    <p:extLst>
      <p:ext uri="{BB962C8B-B14F-4D97-AF65-F5344CB8AC3E}">
        <p14:creationId xmlns:p14="http://schemas.microsoft.com/office/powerpoint/2010/main" val="3923904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809F206C-06EB-4B5A-8598-314AF5B102C7}" type="slidenum">
              <a:rPr lang="en-US" smtClean="0"/>
              <a:pPr/>
              <a:t>23</a:t>
            </a:fld>
            <a:endParaRPr 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r>
              <a:rPr lang="en-US" dirty="0"/>
              <a:t>Behaviour – how do we get someone to adopt a new behaviour and maintain this behaviour.  Learning theories have contributed to this topic (e.g., social learning theory, conditioning).</a:t>
            </a:r>
          </a:p>
          <a:p>
            <a:pPr eaLnBrk="1" hangingPunct="1"/>
            <a:r>
              <a:rPr lang="en-US" dirty="0"/>
              <a:t>Emotion – subjective feeling </a:t>
            </a:r>
            <a:r>
              <a:rPr lang="en-US" dirty="0" err="1"/>
              <a:t>feeling</a:t>
            </a:r>
            <a:r>
              <a:rPr lang="en-US" dirty="0"/>
              <a:t> states.</a:t>
            </a:r>
          </a:p>
          <a:p>
            <a:pPr eaLnBrk="1" hangingPunct="1"/>
            <a:r>
              <a:rPr lang="en-US" dirty="0"/>
              <a:t>Cognition – can influence risk perception, health risk appraisal, health beliefs such as locus of control, self-efficacy.  Schemas are categorical beliefs formed from early experiences (e.g., I am unlovable.  I am strong.  I am weak.)</a:t>
            </a:r>
          </a:p>
          <a:p>
            <a:pPr eaLnBrk="1" hangingPunct="1"/>
            <a:r>
              <a:rPr lang="en-US" dirty="0"/>
              <a:t>Personality reflects characteristics ways of thinking and believing and is thought to be shaped by temperament (i.e., biological propensity toward certain feeling states like shyness) and early experiences (e.g., security, nurturance, love, limit setting, unrelenting standards, etc.). </a:t>
            </a:r>
          </a:p>
        </p:txBody>
      </p:sp>
    </p:spTree>
    <p:extLst>
      <p:ext uri="{BB962C8B-B14F-4D97-AF65-F5344CB8AC3E}">
        <p14:creationId xmlns:p14="http://schemas.microsoft.com/office/powerpoint/2010/main" val="4106155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fld id="{D2B17DBD-81E3-4D41-ABD9-1B0B2FBF05D9}" type="slidenum">
              <a:rPr lang="en-NZ" smtClean="0"/>
              <a:pPr/>
              <a:t>24</a:t>
            </a:fld>
            <a:endParaRPr lang="en-NZ"/>
          </a:p>
        </p:txBody>
      </p:sp>
    </p:spTree>
    <p:extLst>
      <p:ext uri="{BB962C8B-B14F-4D97-AF65-F5344CB8AC3E}">
        <p14:creationId xmlns:p14="http://schemas.microsoft.com/office/powerpoint/2010/main" val="1878142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8EFE0E-90DC-472F-9100-0A4AABC50E42}" type="slidenum">
              <a:rPr lang="en-GB" altLang="en-US"/>
              <a:pPr/>
              <a:t>25</a:t>
            </a:fld>
            <a:endParaRPr lang="en-GB" altLang="en-US"/>
          </a:p>
        </p:txBody>
      </p:sp>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en-US" altLang="en-US"/>
          </a:p>
        </p:txBody>
      </p:sp>
    </p:spTree>
    <p:extLst>
      <p:ext uri="{BB962C8B-B14F-4D97-AF65-F5344CB8AC3E}">
        <p14:creationId xmlns:p14="http://schemas.microsoft.com/office/powerpoint/2010/main" val="234024271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B17DBD-81E3-4D41-ABD9-1B0B2FBF05D9}" type="slidenum">
              <a:rPr kumimoji="0" lang="en-NZ" sz="1200" b="0" i="0" u="none" strike="noStrike" kern="1200" cap="none" spc="0" normalizeH="0" baseline="0" noProof="0" smtClean="0">
                <a:ln>
                  <a:noFill/>
                </a:ln>
                <a:solidFill>
                  <a:srgbClr val="000000"/>
                </a:solidFill>
                <a:effectLst/>
                <a:uLnTx/>
                <a:uFillTx/>
                <a:latin typeface="Tahom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27</a:t>
            </a:fld>
            <a:endParaRPr kumimoji="0" lang="en-NZ" sz="1200" b="0" i="0" u="none" strike="noStrike" kern="1200" cap="none" spc="0" normalizeH="0" baseline="0" noProof="0">
              <a:ln>
                <a:noFill/>
              </a:ln>
              <a:solidFill>
                <a:srgbClr val="000000"/>
              </a:solidFill>
              <a:effectLst/>
              <a:uLnTx/>
              <a:uFillTx/>
              <a:latin typeface="Tahoma" pitchFamily="34" charset="0"/>
              <a:ea typeface="+mn-ea"/>
              <a:cs typeface="+mn-cs"/>
            </a:endParaRPr>
          </a:p>
        </p:txBody>
      </p:sp>
    </p:spTree>
    <p:extLst>
      <p:ext uri="{BB962C8B-B14F-4D97-AF65-F5344CB8AC3E}">
        <p14:creationId xmlns:p14="http://schemas.microsoft.com/office/powerpoint/2010/main" val="184490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2B17DBD-81E3-4D41-ABD9-1B0B2FBF05D9}" type="slidenum">
              <a:rPr kumimoji="0" lang="en-NZ" sz="1200" b="0" i="0" u="none" strike="noStrike" kern="1200" cap="none" spc="0" normalizeH="0" baseline="0" noProof="0" smtClean="0">
                <a:ln>
                  <a:noFill/>
                </a:ln>
                <a:solidFill>
                  <a:srgbClr val="000000"/>
                </a:solidFill>
                <a:effectLst/>
                <a:uLnTx/>
                <a:uFillTx/>
                <a:latin typeface="Tahoma"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28</a:t>
            </a:fld>
            <a:endParaRPr kumimoji="0" lang="en-NZ" sz="1200" b="0" i="0" u="none" strike="noStrike" kern="1200" cap="none" spc="0" normalizeH="0" baseline="0" noProof="0">
              <a:ln>
                <a:noFill/>
              </a:ln>
              <a:solidFill>
                <a:srgbClr val="000000"/>
              </a:solidFill>
              <a:effectLst/>
              <a:uLnTx/>
              <a:uFillTx/>
              <a:latin typeface="Tahoma" pitchFamily="34" charset="0"/>
              <a:ea typeface="+mn-ea"/>
              <a:cs typeface="+mn-cs"/>
            </a:endParaRPr>
          </a:p>
        </p:txBody>
      </p:sp>
    </p:spTree>
    <p:extLst>
      <p:ext uri="{BB962C8B-B14F-4D97-AF65-F5344CB8AC3E}">
        <p14:creationId xmlns:p14="http://schemas.microsoft.com/office/powerpoint/2010/main" val="21546225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29</a:t>
            </a:fld>
            <a:endParaRPr lang="en-US"/>
          </a:p>
        </p:txBody>
      </p:sp>
    </p:spTree>
    <p:extLst>
      <p:ext uri="{BB962C8B-B14F-4D97-AF65-F5344CB8AC3E}">
        <p14:creationId xmlns:p14="http://schemas.microsoft.com/office/powerpoint/2010/main" val="2159832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dirty="0"/>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30</a:t>
            </a:fld>
            <a:endParaRPr lang="en-US"/>
          </a:p>
        </p:txBody>
      </p:sp>
    </p:spTree>
    <p:extLst>
      <p:ext uri="{BB962C8B-B14F-4D97-AF65-F5344CB8AC3E}">
        <p14:creationId xmlns:p14="http://schemas.microsoft.com/office/powerpoint/2010/main" val="8816108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31</a:t>
            </a:fld>
            <a:endParaRPr lang="en-US"/>
          </a:p>
        </p:txBody>
      </p:sp>
    </p:spTree>
    <p:extLst>
      <p:ext uri="{BB962C8B-B14F-4D97-AF65-F5344CB8AC3E}">
        <p14:creationId xmlns:p14="http://schemas.microsoft.com/office/powerpoint/2010/main" val="24411380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32</a:t>
            </a:fld>
            <a:endParaRPr lang="en-US"/>
          </a:p>
        </p:txBody>
      </p:sp>
    </p:spTree>
    <p:extLst>
      <p:ext uri="{BB962C8B-B14F-4D97-AF65-F5344CB8AC3E}">
        <p14:creationId xmlns:p14="http://schemas.microsoft.com/office/powerpoint/2010/main" val="12472097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33</a:t>
            </a:fld>
            <a:endParaRPr lang="en-US"/>
          </a:p>
        </p:txBody>
      </p:sp>
    </p:spTree>
    <p:extLst>
      <p:ext uri="{BB962C8B-B14F-4D97-AF65-F5344CB8AC3E}">
        <p14:creationId xmlns:p14="http://schemas.microsoft.com/office/powerpoint/2010/main" val="25911808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34</a:t>
            </a:fld>
            <a:endParaRPr lang="en-US"/>
          </a:p>
        </p:txBody>
      </p:sp>
    </p:spTree>
    <p:extLst>
      <p:ext uri="{BB962C8B-B14F-4D97-AF65-F5344CB8AC3E}">
        <p14:creationId xmlns:p14="http://schemas.microsoft.com/office/powerpoint/2010/main" val="18030725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35</a:t>
            </a:fld>
            <a:endParaRPr lang="en-US"/>
          </a:p>
        </p:txBody>
      </p:sp>
    </p:spTree>
    <p:extLst>
      <p:ext uri="{BB962C8B-B14F-4D97-AF65-F5344CB8AC3E}">
        <p14:creationId xmlns:p14="http://schemas.microsoft.com/office/powerpoint/2010/main" val="2050708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36</a:t>
            </a:fld>
            <a:endParaRPr lang="en-US"/>
          </a:p>
        </p:txBody>
      </p:sp>
    </p:spTree>
    <p:extLst>
      <p:ext uri="{BB962C8B-B14F-4D97-AF65-F5344CB8AC3E}">
        <p14:creationId xmlns:p14="http://schemas.microsoft.com/office/powerpoint/2010/main" val="34110971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37</a:t>
            </a:fld>
            <a:endParaRPr lang="en-US"/>
          </a:p>
        </p:txBody>
      </p:sp>
    </p:spTree>
    <p:extLst>
      <p:ext uri="{BB962C8B-B14F-4D97-AF65-F5344CB8AC3E}">
        <p14:creationId xmlns:p14="http://schemas.microsoft.com/office/powerpoint/2010/main" val="875757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38</a:t>
            </a:fld>
            <a:endParaRPr lang="en-US"/>
          </a:p>
        </p:txBody>
      </p:sp>
    </p:spTree>
    <p:extLst>
      <p:ext uri="{BB962C8B-B14F-4D97-AF65-F5344CB8AC3E}">
        <p14:creationId xmlns:p14="http://schemas.microsoft.com/office/powerpoint/2010/main" val="38005347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NZ"/>
          </a:p>
        </p:txBody>
      </p:sp>
      <p:sp>
        <p:nvSpPr>
          <p:cNvPr id="4" name="Slide Number Placeholder 3"/>
          <p:cNvSpPr>
            <a:spLocks noGrp="1"/>
          </p:cNvSpPr>
          <p:nvPr>
            <p:ph type="sldNum" sz="quarter" idx="10"/>
          </p:nvPr>
        </p:nvSpPr>
        <p:spPr/>
        <p:txBody>
          <a:bodyPr/>
          <a:lstStyle/>
          <a:p>
            <a:pPr>
              <a:defRPr/>
            </a:pPr>
            <a:fld id="{80D164AC-D434-4E31-871B-8F7A6ACC8E69}" type="slidenum">
              <a:rPr lang="en-US" smtClean="0"/>
              <a:pPr>
                <a:defRPr/>
              </a:pPr>
              <a:t>39</a:t>
            </a:fld>
            <a:endParaRPr lang="en-US"/>
          </a:p>
        </p:txBody>
      </p:sp>
    </p:spTree>
    <p:extLst>
      <p:ext uri="{BB962C8B-B14F-4D97-AF65-F5344CB8AC3E}">
        <p14:creationId xmlns:p14="http://schemas.microsoft.com/office/powerpoint/2010/main" val="52606422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D62C4846-3E3F-46BB-A5B1-FC2FE31CA931}" type="slidenum">
              <a:rPr lang="en-US" smtClean="0"/>
              <a:pPr/>
              <a:t>40</a:t>
            </a:fld>
            <a:endParaRPr lang="en-US"/>
          </a:p>
        </p:txBody>
      </p:sp>
      <p:sp>
        <p:nvSpPr>
          <p:cNvPr id="52227" name="Rectangle 2"/>
          <p:cNvSpPr>
            <a:spLocks noGrp="1" noRot="1" noChangeAspect="1" noChangeArrowheads="1" noTextEdit="1"/>
          </p:cNvSpPr>
          <p:nvPr>
            <p:ph type="sldImg"/>
          </p:nvPr>
        </p:nvSpPr>
        <p:spPr>
          <a:solidFill>
            <a:srgbClr val="FFFFFF"/>
          </a:solidFill>
          <a:ln/>
        </p:spPr>
      </p:sp>
      <p:sp>
        <p:nvSpPr>
          <p:cNvPr id="52228"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dirty="0"/>
              <a:t>Kaplan, R.M., </a:t>
            </a:r>
            <a:r>
              <a:rPr lang="en-US" dirty="0" err="1"/>
              <a:t>Sallis</a:t>
            </a:r>
            <a:r>
              <a:rPr lang="en-US" dirty="0"/>
              <a:t>, Jr. J.F., &amp; Patterson, T.L. (1993). Health and Human Behavior, New York: McGraw-Hill, Inc., page 9.</a:t>
            </a:r>
          </a:p>
          <a:p>
            <a:pPr eaLnBrk="1" hangingPunct="1"/>
            <a:r>
              <a:rPr lang="en-US" dirty="0"/>
              <a:t>It would be much easier if there was one cause for a specific illness or disease, such as with tuberculosis and cholera.  However, by far the majority of disease are not caused by just one causal factor.  Think of heart disease and cancer.  What factors contribute to the development of heart disease?</a:t>
            </a:r>
          </a:p>
          <a:p>
            <a:pPr eaLnBrk="1" hangingPunct="1"/>
            <a:r>
              <a:rPr lang="en-US" dirty="0"/>
              <a:t>Many factors contribute  to your health status, your vitality, and your resistance to illness.  These include genetic factors, chronic illness, physique, physical fitness, diet, and many other health practices. </a:t>
            </a:r>
          </a:p>
        </p:txBody>
      </p:sp>
    </p:spTree>
    <p:extLst>
      <p:ext uri="{BB962C8B-B14F-4D97-AF65-F5344CB8AC3E}">
        <p14:creationId xmlns:p14="http://schemas.microsoft.com/office/powerpoint/2010/main" val="32189507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2362200" y="4038600"/>
            <a:ext cx="6477000" cy="1828800"/>
          </a:xfrm>
        </p:spPr>
        <p:txBody>
          <a:bodyPr anchor="b"/>
          <a:lstStyle>
            <a:lvl1pPr>
              <a:defRPr cap="all" baseline="0"/>
            </a:lvl1pPr>
          </a:lstStyle>
          <a:p>
            <a:r>
              <a:rPr kumimoji="0" lang="en-US"/>
              <a:t>Click to edit Master title style</a:t>
            </a:r>
          </a:p>
        </p:txBody>
      </p:sp>
      <p:sp>
        <p:nvSpPr>
          <p:cNvPr id="9" name="Subtitle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pPr>
              <a:defRPr/>
            </a:pPr>
            <a:endParaRPr lang="en-US"/>
          </a:p>
        </p:txBody>
      </p:sp>
      <p:sp>
        <p:nvSpPr>
          <p:cNvPr id="17" name="Footer Placeholder 16"/>
          <p:cNvSpPr>
            <a:spLocks noGrp="1"/>
          </p:cNvSpPr>
          <p:nvPr>
            <p:ph type="ftr" sz="quarter" idx="11"/>
          </p:nvPr>
        </p:nvSpPr>
        <p:spPr>
          <a:xfrm>
            <a:off x="2085393" y="236538"/>
            <a:ext cx="5867400" cy="365125"/>
          </a:xfrm>
        </p:spPr>
        <p:txBody>
          <a:bodyPr/>
          <a:lstStyle>
            <a:lvl1pPr algn="r">
              <a:defRPr>
                <a:solidFill>
                  <a:schemeClr val="tx2"/>
                </a:solidFill>
              </a:defRPr>
            </a:lvl1pPr>
          </a:lstStyle>
          <a:p>
            <a:pPr>
              <a:defRPr/>
            </a:pPr>
            <a:endParaRPr lang="en-US"/>
          </a:p>
        </p:txBody>
      </p:sp>
      <p:sp>
        <p:nvSpPr>
          <p:cNvPr id="29" name="Slide Number Placeholder 28"/>
          <p:cNvSpPr>
            <a:spLocks noGrp="1"/>
          </p:cNvSpPr>
          <p:nvPr>
            <p:ph type="sldNum" sz="quarter" idx="12"/>
          </p:nvPr>
        </p:nvSpPr>
        <p:spPr>
          <a:xfrm>
            <a:off x="8001000" y="228600"/>
            <a:ext cx="838200" cy="381000"/>
          </a:xfrm>
        </p:spPr>
        <p:txBody>
          <a:bodyPr/>
          <a:lstStyle>
            <a:lvl1pPr>
              <a:defRPr>
                <a:solidFill>
                  <a:schemeClr val="tx2"/>
                </a:solidFill>
              </a:defRPr>
            </a:lvl1pPr>
          </a:lstStyle>
          <a:p>
            <a:pPr>
              <a:defRPr/>
            </a:pPr>
            <a:fld id="{BA38CF31-9E81-444A-BEAB-8677AF026ECA}"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transition>
    <p:cover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12648" y="228600"/>
            <a:ext cx="8153400" cy="990600"/>
          </a:xfrm>
        </p:spPr>
        <p:txBody>
          <a:bodyPr/>
          <a:lstStyle/>
          <a:p>
            <a:r>
              <a:rPr kumimoji="0" lang="en-US"/>
              <a:t>Click to edit Master 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pPr>
              <a:defRPr/>
            </a:pPr>
            <a:fld id="{23C76421-8A99-427D-9A63-5B82E1208B5C}" type="slidenum">
              <a:rPr lang="en-US" smtClean="0"/>
              <a:pPr>
                <a:defRPr/>
              </a:pPr>
              <a:t>‹#›</a:t>
            </a:fld>
            <a:endParaRPr lang="en-US"/>
          </a:p>
        </p:txBody>
      </p:sp>
      <p:sp>
        <p:nvSpPr>
          <p:cNvPr id="8" name="Content Placeholder 7"/>
          <p:cNvSpPr>
            <a:spLocks noGrp="1"/>
          </p:cNvSpPr>
          <p:nvPr>
            <p:ph sz="quarter" idx="1"/>
          </p:nvPr>
        </p:nvSpPr>
        <p:spPr>
          <a:xfrm>
            <a:off x="612648" y="1600200"/>
            <a:ext cx="8153400" cy="44958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transition>
    <p:cover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7" name="Rectangle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en-US"/>
              <a:t>Click to edit Master title style</a:t>
            </a:r>
          </a:p>
        </p:txBody>
      </p:sp>
      <p:sp>
        <p:nvSpPr>
          <p:cNvPr id="12" name="Date Placeholder 11"/>
          <p:cNvSpPr>
            <a:spLocks noGrp="1"/>
          </p:cNvSpPr>
          <p:nvPr>
            <p:ph type="dt" sz="half" idx="10"/>
          </p:nvPr>
        </p:nvSpPr>
        <p:spPr/>
        <p:txBody>
          <a:bodyPr/>
          <a:lstStyle/>
          <a:p>
            <a:pPr>
              <a:defRPr/>
            </a:pPr>
            <a:endParaRPr lang="en-US"/>
          </a:p>
        </p:txBody>
      </p:sp>
      <p:sp>
        <p:nvSpPr>
          <p:cNvPr id="13" name="Slide Number Placeholder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pPr>
              <a:defRPr/>
            </a:pPr>
            <a:fld id="{3AFBB7D1-4B4C-41DD-9056-A766B6335405}" type="slidenum">
              <a:rPr lang="en-US" smtClean="0"/>
              <a:pPr>
                <a:defRPr/>
              </a:pPr>
              <a:t>‹#›</a:t>
            </a:fld>
            <a:endParaRPr lang="en-US"/>
          </a:p>
        </p:txBody>
      </p:sp>
      <p:sp>
        <p:nvSpPr>
          <p:cNvPr id="14" name="Footer Placeholder 13"/>
          <p:cNvSpPr>
            <a:spLocks noGrp="1"/>
          </p:cNvSpPr>
          <p:nvPr>
            <p:ph type="ftr" sz="quarter" idx="12"/>
          </p:nvPr>
        </p:nvSpPr>
        <p:spPr/>
        <p:txBody>
          <a:bodyPr/>
          <a:lstStyle/>
          <a:p>
            <a:pPr>
              <a:defRPr/>
            </a:pPr>
            <a:endParaRPr lang="en-US"/>
          </a:p>
        </p:txBody>
      </p:sp>
    </p:spTree>
  </p:cSld>
  <p:clrMapOvr>
    <a:overrideClrMapping bg1="lt1" tx1="dk1" bg2="lt2" tx2="dk2" accent1="accent1" accent2="accent2" accent3="accent3" accent4="accent4" accent5="accent5" accent6="accent6" hlink="hlink" folHlink="folHlink"/>
  </p:clrMapOvr>
  <p:transition>
    <p:cover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9" name="Content Placeholder 8"/>
          <p:cNvSpPr>
            <a:spLocks noGrp="1"/>
          </p:cNvSpPr>
          <p:nvPr>
            <p:ph sz="quarter" idx="1"/>
          </p:nvPr>
        </p:nvSpPr>
        <p:spPr>
          <a:xfrm>
            <a:off x="609600"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844901" y="1589567"/>
            <a:ext cx="38862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8" name="Date Placeholder 7"/>
          <p:cNvSpPr>
            <a:spLocks noGrp="1"/>
          </p:cNvSpPr>
          <p:nvPr>
            <p:ph type="dt" sz="half" idx="15"/>
          </p:nvPr>
        </p:nvSpPr>
        <p:spPr/>
        <p:txBody>
          <a:bodyPr rtlCol="0"/>
          <a:lstStyle/>
          <a:p>
            <a:pPr>
              <a:defRPr/>
            </a:pPr>
            <a:endParaRPr lang="en-US"/>
          </a:p>
        </p:txBody>
      </p:sp>
      <p:sp>
        <p:nvSpPr>
          <p:cNvPr id="10" name="Slide Number Placeholder 9"/>
          <p:cNvSpPr>
            <a:spLocks noGrp="1"/>
          </p:cNvSpPr>
          <p:nvPr>
            <p:ph type="sldNum" sz="quarter" idx="16"/>
          </p:nvPr>
        </p:nvSpPr>
        <p:spPr/>
        <p:txBody>
          <a:bodyPr rtlCol="0"/>
          <a:lstStyle/>
          <a:p>
            <a:pPr>
              <a:defRPr/>
            </a:pPr>
            <a:fld id="{6864F823-8226-4F44-8EB6-59B0973DD9E5}" type="slidenum">
              <a:rPr lang="en-US" smtClean="0"/>
              <a:pPr>
                <a:defRPr/>
              </a:pPr>
              <a:t>‹#›</a:t>
            </a:fld>
            <a:endParaRPr lang="en-US"/>
          </a:p>
        </p:txBody>
      </p:sp>
      <p:sp>
        <p:nvSpPr>
          <p:cNvPr id="12" name="Footer Placeholder 11"/>
          <p:cNvSpPr>
            <a:spLocks noGrp="1"/>
          </p:cNvSpPr>
          <p:nvPr>
            <p:ph type="ftr" sz="quarter" idx="17"/>
          </p:nvPr>
        </p:nvSpPr>
        <p:spPr/>
        <p:txBody>
          <a:bodyPr rtlCol="0"/>
          <a:lstStyle/>
          <a:p>
            <a:pPr>
              <a:defRPr/>
            </a:pPr>
            <a:endParaRPr lang="en-US"/>
          </a:p>
        </p:txBody>
      </p:sp>
    </p:spTree>
  </p:cSld>
  <p:clrMapOvr>
    <a:masterClrMapping/>
  </p:clrMapOvr>
  <p:transition>
    <p:cover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3400" y="273050"/>
            <a:ext cx="8153400" cy="869950"/>
          </a:xfrm>
        </p:spPr>
        <p:txBody>
          <a:bodyPr anchor="ctr"/>
          <a:lstStyle>
            <a:lvl1pPr>
              <a:defRPr/>
            </a:lvl1pPr>
          </a:lstStyle>
          <a:p>
            <a:r>
              <a:rPr kumimoji="0" lang="en-US"/>
              <a:t>Click to edit Master title style</a:t>
            </a:r>
          </a:p>
        </p:txBody>
      </p:sp>
      <p:sp>
        <p:nvSpPr>
          <p:cNvPr id="11" name="Content Placeholder 10"/>
          <p:cNvSpPr>
            <a:spLocks noGrp="1"/>
          </p:cNvSpPr>
          <p:nvPr>
            <p:ph sz="quarter" idx="2"/>
          </p:nvPr>
        </p:nvSpPr>
        <p:spPr>
          <a:xfrm>
            <a:off x="609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quarter" idx="4"/>
          </p:nvPr>
        </p:nvSpPr>
        <p:spPr>
          <a:xfrm>
            <a:off x="4800600" y="2438400"/>
            <a:ext cx="3886200" cy="35814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0" name="Date Placeholder 9"/>
          <p:cNvSpPr>
            <a:spLocks noGrp="1"/>
          </p:cNvSpPr>
          <p:nvPr>
            <p:ph type="dt" sz="half" idx="15"/>
          </p:nvPr>
        </p:nvSpPr>
        <p:spPr/>
        <p:txBody>
          <a:bodyPr rtlCol="0"/>
          <a:lstStyle/>
          <a:p>
            <a:pPr>
              <a:defRPr/>
            </a:pPr>
            <a:endParaRPr lang="en-US"/>
          </a:p>
        </p:txBody>
      </p:sp>
      <p:sp>
        <p:nvSpPr>
          <p:cNvPr id="12" name="Slide Number Placeholder 11"/>
          <p:cNvSpPr>
            <a:spLocks noGrp="1"/>
          </p:cNvSpPr>
          <p:nvPr>
            <p:ph type="sldNum" sz="quarter" idx="16"/>
          </p:nvPr>
        </p:nvSpPr>
        <p:spPr/>
        <p:txBody>
          <a:bodyPr rtlCol="0"/>
          <a:lstStyle/>
          <a:p>
            <a:pPr>
              <a:defRPr/>
            </a:pPr>
            <a:fld id="{BAE1E624-6976-476D-AED4-AA20B438A850}" type="slidenum">
              <a:rPr lang="en-US" smtClean="0"/>
              <a:pPr>
                <a:defRPr/>
              </a:pPr>
              <a:t>‹#›</a:t>
            </a:fld>
            <a:endParaRPr lang="en-US"/>
          </a:p>
        </p:txBody>
      </p:sp>
      <p:sp>
        <p:nvSpPr>
          <p:cNvPr id="14" name="Footer Placeholder 13"/>
          <p:cNvSpPr>
            <a:spLocks noGrp="1"/>
          </p:cNvSpPr>
          <p:nvPr>
            <p:ph type="ftr" sz="quarter" idx="17"/>
          </p:nvPr>
        </p:nvSpPr>
        <p:spPr/>
        <p:txBody>
          <a:bodyPr rtlCol="0"/>
          <a:lstStyle/>
          <a:p>
            <a:pPr>
              <a:defRPr/>
            </a:pPr>
            <a:endParaRPr lang="en-US"/>
          </a:p>
        </p:txBody>
      </p:sp>
      <p:sp>
        <p:nvSpPr>
          <p:cNvPr id="16" name="Text Placeholder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
        <p:nvSpPr>
          <p:cNvPr id="15" name="Text Placeholder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en-US"/>
              <a:t>Click to edit Master text styles</a:t>
            </a:r>
          </a:p>
        </p:txBody>
      </p:sp>
    </p:spTree>
  </p:cSld>
  <p:clrMapOvr>
    <a:masterClrMapping/>
  </p:clrMapOvr>
  <p:transition>
    <p:cover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lvl1pPr>
              <a:defRPr>
                <a:solidFill>
                  <a:srgbClr val="FFFFFF"/>
                </a:solidFill>
              </a:defRPr>
            </a:lvl1pPr>
          </a:lstStyle>
          <a:p>
            <a:pPr>
              <a:defRPr/>
            </a:pPr>
            <a:fld id="{A020A846-563F-455C-8090-11CAEDB8D484}" type="slidenum">
              <a:rPr lang="en-US" smtClean="0"/>
              <a:pPr>
                <a:defRPr/>
              </a:pPr>
              <a:t>‹#›</a:t>
            </a:fld>
            <a:endParaRPr lang="en-US"/>
          </a:p>
        </p:txBody>
      </p:sp>
    </p:spTree>
  </p:cSld>
  <p:clrMapOvr>
    <a:masterClrMapping/>
  </p:clrMapOvr>
  <p:transition>
    <p:cover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a:xfrm>
            <a:off x="0" y="6248400"/>
            <a:ext cx="533400" cy="381000"/>
          </a:xfrm>
        </p:spPr>
        <p:txBody>
          <a:bodyPr/>
          <a:lstStyle>
            <a:lvl1pPr>
              <a:defRPr>
                <a:solidFill>
                  <a:schemeClr val="tx2"/>
                </a:solidFill>
              </a:defRPr>
            </a:lvl1pPr>
          </a:lstStyle>
          <a:p>
            <a:pPr>
              <a:defRPr/>
            </a:pPr>
            <a:fld id="{034B4A9A-8A55-4E34-9790-292934B7D91D}" type="slidenum">
              <a:rPr lang="en-US" smtClean="0"/>
              <a:pPr>
                <a:defRPr/>
              </a:pPr>
              <a:t>‹#›</a:t>
            </a:fld>
            <a:endParaRPr lang="en-US"/>
          </a:p>
        </p:txBody>
      </p:sp>
    </p:spTree>
  </p:cSld>
  <p:clrMapOvr>
    <a:masterClrMapping/>
  </p:clrMapOvr>
  <p:transition>
    <p:cover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8077200" cy="869950"/>
          </a:xfrm>
        </p:spPr>
        <p:txBody>
          <a:bodyPr anchor="ctr"/>
          <a:lstStyle>
            <a:lvl1pPr algn="l">
              <a:buNone/>
              <a:defRPr sz="4400" b="0"/>
            </a:lvl1pPr>
          </a:lstStyle>
          <a:p>
            <a:r>
              <a:rPr kumimoji="0" lang="en-US"/>
              <a:t>Click to edit Master title style</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lvl1pPr>
              <a:defRPr>
                <a:solidFill>
                  <a:srgbClr val="FFFFFF"/>
                </a:solidFill>
              </a:defRPr>
            </a:lvl1pPr>
          </a:lstStyle>
          <a:p>
            <a:pPr>
              <a:defRPr/>
            </a:pPr>
            <a:fld id="{73E3DAE1-9EA9-478B-9EE6-E36736E184D7}" type="slidenum">
              <a:rPr lang="en-US" smtClean="0"/>
              <a:pPr>
                <a:defRPr/>
              </a:pPr>
              <a:t>‹#›</a:t>
            </a:fld>
            <a:endParaRPr lang="en-US"/>
          </a:p>
        </p:txBody>
      </p:sp>
      <p:sp>
        <p:nvSpPr>
          <p:cNvPr id="3" name="Text Placeholder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9" name="Content Placeholder 8"/>
          <p:cNvSpPr>
            <a:spLocks noGrp="1"/>
          </p:cNvSpPr>
          <p:nvPr>
            <p:ph sz="quarter" idx="1"/>
          </p:nvPr>
        </p:nvSpPr>
        <p:spPr>
          <a:xfrm>
            <a:off x="2362200" y="1752600"/>
            <a:ext cx="6400800" cy="44196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transition>
    <p:cover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3">
        <a:schemeClr val="bg2"/>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a:t>Click to edit Master text styles</a:t>
            </a:r>
          </a:p>
        </p:txBody>
      </p:sp>
      <p:sp>
        <p:nvSpPr>
          <p:cNvPr id="8" name="Rectangle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en-US"/>
              <a:t>Click to edit Master title style</a:t>
            </a:r>
          </a:p>
        </p:txBody>
      </p:sp>
      <p:sp>
        <p:nvSpPr>
          <p:cNvPr id="11" name="Rectangle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Date Placeholder 11"/>
          <p:cNvSpPr>
            <a:spLocks noGrp="1"/>
          </p:cNvSpPr>
          <p:nvPr>
            <p:ph type="dt" sz="half" idx="10"/>
          </p:nvPr>
        </p:nvSpPr>
        <p:spPr>
          <a:xfrm>
            <a:off x="6248400" y="6248400"/>
            <a:ext cx="2667000" cy="365125"/>
          </a:xfrm>
        </p:spPr>
        <p:txBody>
          <a:bodyPr rtlCol="0"/>
          <a:lstStyle/>
          <a:p>
            <a:pPr>
              <a:defRPr/>
            </a:pPr>
            <a:endParaRPr lang="en-US"/>
          </a:p>
        </p:txBody>
      </p:sp>
      <p:sp>
        <p:nvSpPr>
          <p:cNvPr id="13" name="Slide Number Placeholder 12"/>
          <p:cNvSpPr>
            <a:spLocks noGrp="1"/>
          </p:cNvSpPr>
          <p:nvPr>
            <p:ph type="sldNum" sz="quarter" idx="11"/>
          </p:nvPr>
        </p:nvSpPr>
        <p:spPr>
          <a:xfrm>
            <a:off x="0" y="4667249"/>
            <a:ext cx="1447800" cy="663578"/>
          </a:xfrm>
        </p:spPr>
        <p:txBody>
          <a:bodyPr rtlCol="0"/>
          <a:lstStyle>
            <a:lvl1pPr>
              <a:defRPr sz="2800"/>
            </a:lvl1pPr>
          </a:lstStyle>
          <a:p>
            <a:pPr>
              <a:defRPr/>
            </a:pPr>
            <a:fld id="{323DA46E-68BF-4E35-AE5A-C8949965A5ED}" type="slidenum">
              <a:rPr lang="en-US" smtClean="0"/>
              <a:pPr>
                <a:defRPr/>
              </a:pPr>
              <a:t>‹#›</a:t>
            </a:fld>
            <a:endParaRPr lang="en-US"/>
          </a:p>
        </p:txBody>
      </p:sp>
      <p:sp>
        <p:nvSpPr>
          <p:cNvPr id="14" name="Footer Placeholder 13"/>
          <p:cNvSpPr>
            <a:spLocks noGrp="1"/>
          </p:cNvSpPr>
          <p:nvPr>
            <p:ph type="ftr" sz="quarter" idx="12"/>
          </p:nvPr>
        </p:nvSpPr>
        <p:spPr>
          <a:xfrm>
            <a:off x="1600200" y="6248206"/>
            <a:ext cx="4572000" cy="365125"/>
          </a:xfrm>
        </p:spPr>
        <p:txBody>
          <a:bodyPr rtlCol="0"/>
          <a:lstStyle/>
          <a:p>
            <a:pPr>
              <a:defRPr/>
            </a:pPr>
            <a:endParaRPr lang="en-US"/>
          </a:p>
        </p:txBody>
      </p:sp>
      <p:sp>
        <p:nvSpPr>
          <p:cNvPr id="3" name="Picture Placeholder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en-US"/>
              <a:t>Click icon to add picture</a:t>
            </a:r>
            <a:endParaRPr kumimoji="0" lang="en-US" dirty="0"/>
          </a:p>
        </p:txBody>
      </p:sp>
    </p:spTree>
  </p:cSld>
  <p:clrMapOvr>
    <a:overrideClrMapping bg1="lt1" tx1="dk1" bg2="lt2" tx2="dk2" accent1="accent1" accent2="accent2" accent3="accent3" accent4="accent4" accent5="accent5" accent6="accent6" hlink="hlink" folHlink="folHlink"/>
  </p:clrMapOvr>
  <p:transition>
    <p:cover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E1E07B6-4555-4151-8743-3B2B2E1E9FFE}" type="slidenum">
              <a:rPr lang="en-US" smtClean="0"/>
              <a:pPr>
                <a:defRPr/>
              </a:pPr>
              <a:t>‹#›</a:t>
            </a:fld>
            <a:endParaRPr lang="en-US"/>
          </a:p>
        </p:txBody>
      </p:sp>
    </p:spTree>
  </p:cSld>
  <p:clrMapOvr>
    <a:masterClrMapping/>
  </p:clrMapOvr>
  <p:transition>
    <p:cover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1"/>
      </p:bgRef>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609600"/>
            <a:ext cx="2057400" cy="55165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609600"/>
            <a:ext cx="5562600" cy="551656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6553200" y="6248402"/>
            <a:ext cx="2209800" cy="365125"/>
          </a:xfrm>
        </p:spPr>
        <p:txBody>
          <a:bodyPr/>
          <a:lstStyle/>
          <a:p>
            <a:pPr>
              <a:defRPr/>
            </a:pPr>
            <a:endParaRPr lang="en-US"/>
          </a:p>
        </p:txBody>
      </p:sp>
      <p:sp>
        <p:nvSpPr>
          <p:cNvPr id="5" name="Footer Placeholder 4"/>
          <p:cNvSpPr>
            <a:spLocks noGrp="1"/>
          </p:cNvSpPr>
          <p:nvPr>
            <p:ph type="ftr" sz="quarter" idx="11"/>
          </p:nvPr>
        </p:nvSpPr>
        <p:spPr>
          <a:xfrm>
            <a:off x="457201" y="6248207"/>
            <a:ext cx="5573483" cy="365125"/>
          </a:xfrm>
        </p:spPr>
        <p:txBody>
          <a:bodyPr/>
          <a:lstStyle/>
          <a:p>
            <a:pPr>
              <a:defRPr/>
            </a:pPr>
            <a:endParaRPr lang="en-US"/>
          </a:p>
        </p:txBody>
      </p:sp>
      <p:sp>
        <p:nvSpPr>
          <p:cNvPr id="7" name="Rectangle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Rectangle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Rectangle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Slide Number Placeholder 5"/>
          <p:cNvSpPr>
            <a:spLocks noGrp="1"/>
          </p:cNvSpPr>
          <p:nvPr>
            <p:ph type="sldNum" sz="quarter" idx="12"/>
          </p:nvPr>
        </p:nvSpPr>
        <p:spPr>
          <a:xfrm rot="5400000">
            <a:off x="5989638" y="144462"/>
            <a:ext cx="533400" cy="244476"/>
          </a:xfrm>
        </p:spPr>
        <p:txBody>
          <a:bodyPr/>
          <a:lstStyle/>
          <a:p>
            <a:pPr>
              <a:defRPr/>
            </a:pPr>
            <a:fld id="{B24FC7C4-335C-4055-9E5D-F95444A9FA35}"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transition>
    <p:cover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150938" y="617538"/>
            <a:ext cx="7793037" cy="1143000"/>
          </a:xfrm>
        </p:spPr>
        <p:txBody>
          <a:bodyPr/>
          <a:lstStyle/>
          <a:p>
            <a:r>
              <a:rPr lang="en-US"/>
              <a:t>Click to edit Master title style</a:t>
            </a:r>
            <a:endParaRPr lang="en-NZ"/>
          </a:p>
        </p:txBody>
      </p:sp>
      <p:sp>
        <p:nvSpPr>
          <p:cNvPr id="3" name="Chart Placeholder 2"/>
          <p:cNvSpPr>
            <a:spLocks noGrp="1"/>
          </p:cNvSpPr>
          <p:nvPr>
            <p:ph type="chart" idx="1"/>
          </p:nvPr>
        </p:nvSpPr>
        <p:spPr>
          <a:xfrm>
            <a:off x="1182688" y="2017713"/>
            <a:ext cx="7772400" cy="4114800"/>
          </a:xfrm>
        </p:spPr>
        <p:txBody>
          <a:bodyPr rtlCol="0">
            <a:normAutofit/>
          </a:bodyPr>
          <a:lstStyle/>
          <a:p>
            <a:pPr lvl="0"/>
            <a:endParaRPr lang="en-NZ" noProof="0"/>
          </a:p>
        </p:txBody>
      </p:sp>
      <p:sp>
        <p:nvSpPr>
          <p:cNvPr id="4" name="Date Placeholder 3"/>
          <p:cNvSpPr>
            <a:spLocks noGrp="1"/>
          </p:cNvSpPr>
          <p:nvPr>
            <p:ph type="dt" sz="half" idx="10"/>
          </p:nvPr>
        </p:nvSpPr>
        <p:spPr>
          <a:xfrm>
            <a:off x="914400" y="6324600"/>
            <a:ext cx="1905000" cy="457200"/>
          </a:xfrm>
        </p:spPr>
        <p:txBody>
          <a:bodyPr/>
          <a:lstStyle>
            <a:lvl1pPr>
              <a:defRPr/>
            </a:lvl1pPr>
          </a:lstStyle>
          <a:p>
            <a:pPr>
              <a:defRPr/>
            </a:pPr>
            <a:endParaRPr lang="en-US"/>
          </a:p>
        </p:txBody>
      </p:sp>
      <p:sp>
        <p:nvSpPr>
          <p:cNvPr id="5" name="Footer Placeholder 4"/>
          <p:cNvSpPr>
            <a:spLocks noGrp="1"/>
          </p:cNvSpPr>
          <p:nvPr>
            <p:ph type="ftr" sz="quarter" idx="11"/>
          </p:nvPr>
        </p:nvSpPr>
        <p:spPr>
          <a:xfrm>
            <a:off x="3352800" y="6324600"/>
            <a:ext cx="2895600" cy="457200"/>
          </a:xfr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781800" y="6324600"/>
            <a:ext cx="1905000" cy="457200"/>
          </a:xfrm>
        </p:spPr>
        <p:txBody>
          <a:bodyPr/>
          <a:lstStyle>
            <a:lvl1pPr>
              <a:defRPr/>
            </a:lvl1pPr>
          </a:lstStyle>
          <a:p>
            <a:pPr>
              <a:defRPr/>
            </a:pPr>
            <a:fld id="{A2F76E87-89E2-4602-88E0-94674DFDFCFA}" type="slidenum">
              <a:rPr lang="en-US"/>
              <a:pPr>
                <a:defRPr/>
              </a:pPr>
              <a:t>‹#›</a:t>
            </a:fld>
            <a:endParaRPr lang="en-US"/>
          </a:p>
        </p:txBody>
      </p:sp>
    </p:spTree>
  </p:cSld>
  <p:clrMapOvr>
    <a:masterClrMapping/>
  </p:clrMapOvr>
  <p:transition>
    <p:cover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endParaRPr lang="en-NZ"/>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NZ"/>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A38CF31-9E81-444A-BEAB-8677AF026ECA}" type="slidenum">
              <a:rPr lang="en-US" smtClean="0"/>
              <a:pPr>
                <a:defRPr/>
              </a:pPr>
              <a:t>‹#›</a:t>
            </a:fld>
            <a:endParaRPr lang="en-US"/>
          </a:p>
        </p:txBody>
      </p:sp>
    </p:spTree>
    <p:extLst>
      <p:ext uri="{BB962C8B-B14F-4D97-AF65-F5344CB8AC3E}">
        <p14:creationId xmlns:p14="http://schemas.microsoft.com/office/powerpoint/2010/main" val="245217182"/>
      </p:ext>
    </p:extLst>
  </p:cSld>
  <p:clrMapOvr>
    <a:masterClrMapping/>
  </p:clrMapOvr>
  <p:transition>
    <p:cover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23C76421-8A99-427D-9A63-5B82E1208B5C}" type="slidenum">
              <a:rPr lang="en-US" smtClean="0"/>
              <a:pPr>
                <a:defRPr/>
              </a:pPr>
              <a:t>‹#›</a:t>
            </a:fld>
            <a:endParaRPr lang="en-US"/>
          </a:p>
        </p:txBody>
      </p:sp>
    </p:spTree>
    <p:extLst>
      <p:ext uri="{BB962C8B-B14F-4D97-AF65-F5344CB8AC3E}">
        <p14:creationId xmlns:p14="http://schemas.microsoft.com/office/powerpoint/2010/main" val="4074087921"/>
      </p:ext>
    </p:extLst>
  </p:cSld>
  <p:clrMapOvr>
    <a:masterClrMapping/>
  </p:clrMapOvr>
  <p:transition>
    <p:cover dir="u"/>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endParaRPr lang="en-NZ"/>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AFBB7D1-4B4C-41DD-9056-A766B6335405}" type="slidenum">
              <a:rPr lang="en-US" smtClean="0"/>
              <a:pPr>
                <a:defRPr/>
              </a:pPr>
              <a:t>‹#›</a:t>
            </a:fld>
            <a:endParaRPr lang="en-US"/>
          </a:p>
        </p:txBody>
      </p:sp>
    </p:spTree>
    <p:extLst>
      <p:ext uri="{BB962C8B-B14F-4D97-AF65-F5344CB8AC3E}">
        <p14:creationId xmlns:p14="http://schemas.microsoft.com/office/powerpoint/2010/main" val="345721470"/>
      </p:ext>
    </p:extLst>
  </p:cSld>
  <p:clrMapOvr>
    <a:masterClrMapping/>
  </p:clrMapOvr>
  <p:transition>
    <p:cover dir="u"/>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864F823-8226-4F44-8EB6-59B0973DD9E5}" type="slidenum">
              <a:rPr lang="en-US" smtClean="0"/>
              <a:pPr>
                <a:defRPr/>
              </a:pPr>
              <a:t>‹#›</a:t>
            </a:fld>
            <a:endParaRPr lang="en-US"/>
          </a:p>
        </p:txBody>
      </p:sp>
    </p:spTree>
    <p:extLst>
      <p:ext uri="{BB962C8B-B14F-4D97-AF65-F5344CB8AC3E}">
        <p14:creationId xmlns:p14="http://schemas.microsoft.com/office/powerpoint/2010/main" val="2912305894"/>
      </p:ext>
    </p:extLst>
  </p:cSld>
  <p:clrMapOvr>
    <a:masterClrMapping/>
  </p:clrMapOvr>
  <p:transition>
    <p:cover dir="u"/>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NZ"/>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BAE1E624-6976-476D-AED4-AA20B438A850}" type="slidenum">
              <a:rPr lang="en-US" smtClean="0"/>
              <a:pPr>
                <a:defRPr/>
              </a:pPr>
              <a:t>‹#›</a:t>
            </a:fld>
            <a:endParaRPr lang="en-US"/>
          </a:p>
        </p:txBody>
      </p:sp>
    </p:spTree>
    <p:extLst>
      <p:ext uri="{BB962C8B-B14F-4D97-AF65-F5344CB8AC3E}">
        <p14:creationId xmlns:p14="http://schemas.microsoft.com/office/powerpoint/2010/main" val="378287838"/>
      </p:ext>
    </p:extLst>
  </p:cSld>
  <p:clrMapOvr>
    <a:masterClrMapping/>
  </p:clrMapOvr>
  <p:transition>
    <p:cover dir="u"/>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A020A846-563F-455C-8090-11CAEDB8D484}" type="slidenum">
              <a:rPr lang="en-US" smtClean="0"/>
              <a:pPr>
                <a:defRPr/>
              </a:pPr>
              <a:t>‹#›</a:t>
            </a:fld>
            <a:endParaRPr lang="en-US"/>
          </a:p>
        </p:txBody>
      </p:sp>
    </p:spTree>
    <p:extLst>
      <p:ext uri="{BB962C8B-B14F-4D97-AF65-F5344CB8AC3E}">
        <p14:creationId xmlns:p14="http://schemas.microsoft.com/office/powerpoint/2010/main" val="2630170378"/>
      </p:ext>
    </p:extLst>
  </p:cSld>
  <p:clrMapOvr>
    <a:masterClrMapping/>
  </p:clrMapOvr>
  <p:transition>
    <p:cover dir="u"/>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034B4A9A-8A55-4E34-9790-292934B7D91D}" type="slidenum">
              <a:rPr lang="en-US" smtClean="0"/>
              <a:pPr>
                <a:defRPr/>
              </a:pPr>
              <a:t>‹#›</a:t>
            </a:fld>
            <a:endParaRPr lang="en-US"/>
          </a:p>
        </p:txBody>
      </p:sp>
    </p:spTree>
    <p:extLst>
      <p:ext uri="{BB962C8B-B14F-4D97-AF65-F5344CB8AC3E}">
        <p14:creationId xmlns:p14="http://schemas.microsoft.com/office/powerpoint/2010/main" val="4205410283"/>
      </p:ext>
    </p:extLst>
  </p:cSld>
  <p:clrMapOvr>
    <a:masterClrMapping/>
  </p:clrMapOvr>
  <p:transition>
    <p:cover dir="u"/>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NZ"/>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3E3DAE1-9EA9-478B-9EE6-E36736E184D7}" type="slidenum">
              <a:rPr lang="en-US" smtClean="0"/>
              <a:pPr>
                <a:defRPr/>
              </a:pPr>
              <a:t>‹#›</a:t>
            </a:fld>
            <a:endParaRPr lang="en-US"/>
          </a:p>
        </p:txBody>
      </p:sp>
    </p:spTree>
    <p:extLst>
      <p:ext uri="{BB962C8B-B14F-4D97-AF65-F5344CB8AC3E}">
        <p14:creationId xmlns:p14="http://schemas.microsoft.com/office/powerpoint/2010/main" val="3765422319"/>
      </p:ext>
    </p:extLst>
  </p:cSld>
  <p:clrMapOvr>
    <a:masterClrMapping/>
  </p:clrMapOvr>
  <p:transition>
    <p:cover dir="u"/>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NZ"/>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NZ"/>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23DA46E-68BF-4E35-AE5A-C8949965A5ED}" type="slidenum">
              <a:rPr lang="en-US" smtClean="0"/>
              <a:pPr>
                <a:defRPr/>
              </a:pPr>
              <a:t>‹#›</a:t>
            </a:fld>
            <a:endParaRPr lang="en-US"/>
          </a:p>
        </p:txBody>
      </p:sp>
    </p:spTree>
    <p:extLst>
      <p:ext uri="{BB962C8B-B14F-4D97-AF65-F5344CB8AC3E}">
        <p14:creationId xmlns:p14="http://schemas.microsoft.com/office/powerpoint/2010/main" val="2387873485"/>
      </p:ext>
    </p:extLst>
  </p:cSld>
  <p:clrMapOvr>
    <a:masterClrMapping/>
  </p:clrMapOvr>
  <p:transition>
    <p:cover dir="u"/>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NZ"/>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E1E07B6-4555-4151-8743-3B2B2E1E9FFE}" type="slidenum">
              <a:rPr lang="en-US" smtClean="0"/>
              <a:pPr>
                <a:defRPr/>
              </a:pPr>
              <a:t>‹#›</a:t>
            </a:fld>
            <a:endParaRPr lang="en-US"/>
          </a:p>
        </p:txBody>
      </p:sp>
    </p:spTree>
    <p:extLst>
      <p:ext uri="{BB962C8B-B14F-4D97-AF65-F5344CB8AC3E}">
        <p14:creationId xmlns:p14="http://schemas.microsoft.com/office/powerpoint/2010/main" val="1238841953"/>
      </p:ext>
    </p:extLst>
  </p:cSld>
  <p:clrMapOvr>
    <a:masterClrMapping/>
  </p:clrMapOvr>
  <p:transition>
    <p:cover dir="u"/>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NZ"/>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24FC7C4-335C-4055-9E5D-F95444A9FA35}" type="slidenum">
              <a:rPr lang="en-US" smtClean="0"/>
              <a:pPr>
                <a:defRPr/>
              </a:pPr>
              <a:t>‹#›</a:t>
            </a:fld>
            <a:endParaRPr lang="en-US"/>
          </a:p>
        </p:txBody>
      </p:sp>
    </p:spTree>
    <p:extLst>
      <p:ext uri="{BB962C8B-B14F-4D97-AF65-F5344CB8AC3E}">
        <p14:creationId xmlns:p14="http://schemas.microsoft.com/office/powerpoint/2010/main" val="47142306"/>
      </p:ext>
    </p:extLst>
  </p:cSld>
  <p:clrMapOvr>
    <a:masterClrMapping/>
  </p:clrMapOvr>
  <p:transition>
    <p:cover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28600"/>
            <a:ext cx="8153400" cy="990600"/>
          </a:xfrm>
          <a:prstGeom prst="rect">
            <a:avLst/>
          </a:prstGeom>
        </p:spPr>
        <p:txBody>
          <a:bodyPr vert="horz" anchor="ctr">
            <a:normAutofit/>
          </a:bodyPr>
          <a:lstStyle/>
          <a:p>
            <a:r>
              <a:rPr kumimoji="0" lang="en-US"/>
              <a:t>Click to edit Master title style</a:t>
            </a:r>
          </a:p>
        </p:txBody>
      </p:sp>
      <p:sp>
        <p:nvSpPr>
          <p:cNvPr id="13" name="Text Placeholder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pPr>
              <a:defRPr/>
            </a:pPr>
            <a:endParaRPr lang="en-US"/>
          </a:p>
        </p:txBody>
      </p:sp>
      <p:sp>
        <p:nvSpPr>
          <p:cNvPr id="3" name="Footer Placeholder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pPr>
              <a:defRPr/>
            </a:pPr>
            <a:endParaRPr lang="en-US"/>
          </a:p>
        </p:txBody>
      </p:sp>
      <p:sp>
        <p:nvSpPr>
          <p:cNvPr id="7" name="Rectangle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pPr>
              <a:defRPr/>
            </a:pPr>
            <a:fld id="{01CFE07D-40C1-4FCC-A0A3-6B92CE4C33D6}"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4101" r:id="rId12"/>
  </p:sldLayoutIdLst>
  <p:transition>
    <p:cover dir="u"/>
  </p:transition>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NZ"/>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NZ"/>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1CFE07D-40C1-4FCC-A0A3-6B92CE4C33D6}" type="slidenum">
              <a:rPr lang="en-US" smtClean="0"/>
              <a:pPr>
                <a:defRPr/>
              </a:pPr>
              <a:t>‹#›</a:t>
            </a:fld>
            <a:endParaRPr lang="en-US"/>
          </a:p>
        </p:txBody>
      </p:sp>
    </p:spTree>
    <p:extLst>
      <p:ext uri="{BB962C8B-B14F-4D97-AF65-F5344CB8AC3E}">
        <p14:creationId xmlns:p14="http://schemas.microsoft.com/office/powerpoint/2010/main" val="2868132473"/>
      </p:ext>
    </p:extLst>
  </p:cSld>
  <p:clrMap bg1="lt1" tx1="dk1" bg2="lt2" tx2="dk2" accent1="accent1" accent2="accent2" accent3="accent3" accent4="accent4" accent5="accent5" accent6="accent6" hlink="hlink" folHlink="folHlink"/>
  <p:sldLayoutIdLst>
    <p:sldLayoutId id="2147484104" r:id="rId1"/>
    <p:sldLayoutId id="2147484105" r:id="rId2"/>
    <p:sldLayoutId id="2147484106" r:id="rId3"/>
    <p:sldLayoutId id="2147484107" r:id="rId4"/>
    <p:sldLayoutId id="2147484108" r:id="rId5"/>
    <p:sldLayoutId id="2147484109" r:id="rId6"/>
    <p:sldLayoutId id="2147484110" r:id="rId7"/>
    <p:sldLayoutId id="2147484111" r:id="rId8"/>
    <p:sldLayoutId id="2147484112" r:id="rId9"/>
    <p:sldLayoutId id="2147484113" r:id="rId10"/>
    <p:sldLayoutId id="2147484114" r:id="rId11"/>
  </p:sldLayoutIdLst>
  <p:transition>
    <p:cover dir="u"/>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landon@aut.ac.nz"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2.wmf"/><Relationship Id="rId4" Type="http://schemas.openxmlformats.org/officeDocument/2006/relationships/oleObject" Target="../embeddings/oleObject1.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28.png"/><Relationship Id="rId4" Type="http://schemas.openxmlformats.org/officeDocument/2006/relationships/oleObject" Target="../embeddings/oleObject2.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500063" y="428625"/>
            <a:ext cx="8058150" cy="1470025"/>
          </a:xfrm>
        </p:spPr>
        <p:txBody>
          <a:bodyPr>
            <a:normAutofit/>
          </a:bodyPr>
          <a:lstStyle/>
          <a:p>
            <a:pPr eaLnBrk="1" hangingPunct="1"/>
            <a:r>
              <a:rPr lang="en-US" b="1" dirty="0">
                <a:effectLst>
                  <a:outerShdw blurRad="38100" dist="38100" dir="2700000" algn="tl">
                    <a:srgbClr val="000000">
                      <a:alpha val="43137"/>
                    </a:srgbClr>
                  </a:outerShdw>
                </a:effectLst>
              </a:rPr>
              <a:t>Health Psychology:</a:t>
            </a:r>
            <a:br>
              <a:rPr lang="en-US" b="1" dirty="0">
                <a:effectLst>
                  <a:outerShdw blurRad="38100" dist="38100" dir="2700000" algn="tl">
                    <a:srgbClr val="000000">
                      <a:alpha val="43137"/>
                    </a:srgbClr>
                  </a:outerShdw>
                </a:effectLst>
              </a:rPr>
            </a:br>
            <a:r>
              <a:rPr lang="en-US" b="1" dirty="0">
                <a:effectLst>
                  <a:outerShdw blurRad="38100" dist="38100" dir="2700000" algn="tl">
                    <a:srgbClr val="000000">
                      <a:alpha val="43137"/>
                    </a:srgbClr>
                  </a:outerShdw>
                </a:effectLst>
              </a:rPr>
              <a:t>Introduction</a:t>
            </a:r>
          </a:p>
        </p:txBody>
      </p:sp>
      <p:sp>
        <p:nvSpPr>
          <p:cNvPr id="4" name="Subtitle 2"/>
          <p:cNvSpPr>
            <a:spLocks noGrp="1"/>
          </p:cNvSpPr>
          <p:nvPr>
            <p:ph type="subTitle" idx="1"/>
          </p:nvPr>
        </p:nvSpPr>
        <p:spPr>
          <a:xfrm>
            <a:off x="2362200" y="6050037"/>
            <a:ext cx="6705600" cy="685800"/>
          </a:xfrm>
        </p:spPr>
        <p:txBody>
          <a:bodyPr>
            <a:normAutofit fontScale="92500"/>
          </a:bodyPr>
          <a:lstStyle/>
          <a:p>
            <a:r>
              <a:rPr lang="en-NZ" dirty="0">
                <a:effectLst>
                  <a:outerShdw blurRad="38100" dist="38100" dir="2700000" algn="tl">
                    <a:srgbClr val="000000">
                      <a:alpha val="43137"/>
                    </a:srgbClr>
                  </a:outerShdw>
                </a:effectLst>
              </a:rPr>
              <a:t>Assoc Prof Jason Landon  </a:t>
            </a:r>
            <a:r>
              <a:rPr lang="en-NZ" dirty="0">
                <a:effectLst>
                  <a:outerShdw blurRad="38100" dist="38100" dir="2700000" algn="tl">
                    <a:srgbClr val="000000">
                      <a:alpha val="43137"/>
                    </a:srgbClr>
                  </a:outerShdw>
                </a:effectLst>
                <a:hlinkClick r:id="rId3"/>
              </a:rPr>
              <a:t>jlandon@aut.ac.nz</a:t>
            </a:r>
            <a:r>
              <a:rPr lang="en-NZ" dirty="0">
                <a:effectLst>
                  <a:outerShdw blurRad="38100" dist="38100" dir="2700000" algn="tl">
                    <a:srgbClr val="000000">
                      <a:alpha val="43137"/>
                    </a:srgbClr>
                  </a:outerShdw>
                </a:effectLst>
              </a:rPr>
              <a:t>: AA70</a:t>
            </a:r>
          </a:p>
        </p:txBody>
      </p:sp>
      <p:pic>
        <p:nvPicPr>
          <p:cNvPr id="150532" name="Picture 4" descr="http://www.psychology.uci.edu/images/004health1.gif"/>
          <p:cNvPicPr>
            <a:picLocks noChangeAspect="1" noChangeArrowheads="1"/>
          </p:cNvPicPr>
          <p:nvPr/>
        </p:nvPicPr>
        <p:blipFill>
          <a:blip r:embed="rId4" cstate="print"/>
          <a:srcRect/>
          <a:stretch>
            <a:fillRect/>
          </a:stretch>
        </p:blipFill>
        <p:spPr bwMode="auto">
          <a:xfrm>
            <a:off x="2627784" y="1978968"/>
            <a:ext cx="3744416" cy="3744416"/>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BE441-421D-40FB-9692-702C30540C30}"/>
              </a:ext>
            </a:extLst>
          </p:cNvPr>
          <p:cNvSpPr>
            <a:spLocks noGrp="1"/>
          </p:cNvSpPr>
          <p:nvPr>
            <p:ph type="title"/>
          </p:nvPr>
        </p:nvSpPr>
        <p:spPr/>
        <p:txBody>
          <a:bodyPr/>
          <a:lstStyle/>
          <a:p>
            <a:r>
              <a:rPr lang="en-NZ" dirty="0"/>
              <a:t>Welcome to Health Psychology</a:t>
            </a:r>
          </a:p>
        </p:txBody>
      </p:sp>
      <p:sp>
        <p:nvSpPr>
          <p:cNvPr id="3" name="Content Placeholder 2">
            <a:extLst>
              <a:ext uri="{FF2B5EF4-FFF2-40B4-BE49-F238E27FC236}">
                <a16:creationId xmlns:a16="http://schemas.microsoft.com/office/drawing/2014/main" id="{C3E67EC9-55F9-4637-9F09-AAFF37CB979E}"/>
              </a:ext>
            </a:extLst>
          </p:cNvPr>
          <p:cNvSpPr>
            <a:spLocks noGrp="1"/>
          </p:cNvSpPr>
          <p:nvPr>
            <p:ph sz="quarter" idx="1"/>
          </p:nvPr>
        </p:nvSpPr>
        <p:spPr/>
        <p:txBody>
          <a:bodyPr/>
          <a:lstStyle/>
          <a:p>
            <a:r>
              <a:rPr lang="en-NZ" dirty="0"/>
              <a:t>Hope you enjoy the paper – variously taught by me, Char (paper leader), Claire, Jodie, and Grace</a:t>
            </a:r>
          </a:p>
          <a:p>
            <a:r>
              <a:rPr lang="en-NZ" dirty="0"/>
              <a:t>The course – an introduction to Health Psychology</a:t>
            </a:r>
          </a:p>
          <a:p>
            <a:r>
              <a:rPr lang="en-NZ" dirty="0"/>
              <a:t>Three assessments:</a:t>
            </a:r>
          </a:p>
          <a:p>
            <a:pPr lvl="1"/>
            <a:r>
              <a:rPr lang="en-NZ" dirty="0"/>
              <a:t>Test – 16 August</a:t>
            </a:r>
          </a:p>
          <a:p>
            <a:pPr lvl="1"/>
            <a:r>
              <a:rPr lang="en-NZ" dirty="0"/>
              <a:t>Written Assessment – 27 September</a:t>
            </a:r>
          </a:p>
          <a:p>
            <a:pPr lvl="1"/>
            <a:r>
              <a:rPr lang="en-NZ" dirty="0"/>
              <a:t>Exam – TBA </a:t>
            </a:r>
          </a:p>
          <a:p>
            <a:endParaRPr lang="en-NZ" dirty="0"/>
          </a:p>
        </p:txBody>
      </p:sp>
    </p:spTree>
    <p:extLst>
      <p:ext uri="{BB962C8B-B14F-4D97-AF65-F5344CB8AC3E}">
        <p14:creationId xmlns:p14="http://schemas.microsoft.com/office/powerpoint/2010/main" val="3379354650"/>
      </p:ext>
    </p:extLst>
  </p:cSld>
  <p:clrMapOvr>
    <a:masterClrMapping/>
  </p:clrMapOvr>
  <p:transition>
    <p:cover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4977A-D606-499D-87EC-DBC9F15C8C43}"/>
              </a:ext>
            </a:extLst>
          </p:cNvPr>
          <p:cNvSpPr>
            <a:spLocks noGrp="1"/>
          </p:cNvSpPr>
          <p:nvPr>
            <p:ph type="title"/>
          </p:nvPr>
        </p:nvSpPr>
        <p:spPr/>
        <p:txBody>
          <a:bodyPr/>
          <a:lstStyle/>
          <a:p>
            <a:r>
              <a:rPr lang="en-NZ" dirty="0"/>
              <a:t>Timetable</a:t>
            </a:r>
          </a:p>
        </p:txBody>
      </p:sp>
      <p:sp>
        <p:nvSpPr>
          <p:cNvPr id="3" name="Content Placeholder 2">
            <a:extLst>
              <a:ext uri="{FF2B5EF4-FFF2-40B4-BE49-F238E27FC236}">
                <a16:creationId xmlns:a16="http://schemas.microsoft.com/office/drawing/2014/main" id="{C4D5C0D6-3E4B-4430-A5A2-E43E8BAAC65D}"/>
              </a:ext>
            </a:extLst>
          </p:cNvPr>
          <p:cNvSpPr>
            <a:spLocks noGrp="1"/>
          </p:cNvSpPr>
          <p:nvPr>
            <p:ph sz="quarter" idx="1"/>
          </p:nvPr>
        </p:nvSpPr>
        <p:spPr>
          <a:xfrm>
            <a:off x="612648" y="1600200"/>
            <a:ext cx="3527304" cy="4495800"/>
          </a:xfrm>
        </p:spPr>
        <p:txBody>
          <a:bodyPr/>
          <a:lstStyle/>
          <a:p>
            <a:r>
              <a:rPr lang="en-NZ" dirty="0"/>
              <a:t>Already changed!  Keep an eye on Blackboard</a:t>
            </a:r>
          </a:p>
        </p:txBody>
      </p:sp>
      <p:pic>
        <p:nvPicPr>
          <p:cNvPr id="5" name="Picture 4">
            <a:extLst>
              <a:ext uri="{FF2B5EF4-FFF2-40B4-BE49-F238E27FC236}">
                <a16:creationId xmlns:a16="http://schemas.microsoft.com/office/drawing/2014/main" id="{FA445DD8-BB63-4E89-9BA0-CEBFF543EF0C}"/>
              </a:ext>
            </a:extLst>
          </p:cNvPr>
          <p:cNvPicPr>
            <a:picLocks noChangeAspect="1"/>
          </p:cNvPicPr>
          <p:nvPr/>
        </p:nvPicPr>
        <p:blipFill>
          <a:blip r:embed="rId2"/>
          <a:stretch>
            <a:fillRect/>
          </a:stretch>
        </p:blipFill>
        <p:spPr>
          <a:xfrm>
            <a:off x="4860032" y="533400"/>
            <a:ext cx="4079336" cy="6096000"/>
          </a:xfrm>
          <a:prstGeom prst="rect">
            <a:avLst/>
          </a:prstGeom>
        </p:spPr>
      </p:pic>
    </p:spTree>
    <p:extLst>
      <p:ext uri="{BB962C8B-B14F-4D97-AF65-F5344CB8AC3E}">
        <p14:creationId xmlns:p14="http://schemas.microsoft.com/office/powerpoint/2010/main" val="2901373309"/>
      </p:ext>
    </p:extLst>
  </p:cSld>
  <p:clrMapOvr>
    <a:masterClrMapping/>
  </p:clrMapOvr>
  <p:transition>
    <p:cover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67FF9-F7E9-4B96-B59A-276E1B7C2576}"/>
              </a:ext>
            </a:extLst>
          </p:cNvPr>
          <p:cNvSpPr>
            <a:spLocks noGrp="1"/>
          </p:cNvSpPr>
          <p:nvPr>
            <p:ph type="title"/>
          </p:nvPr>
        </p:nvSpPr>
        <p:spPr/>
        <p:txBody>
          <a:bodyPr/>
          <a:lstStyle/>
          <a:p>
            <a:r>
              <a:rPr lang="en-NZ" dirty="0"/>
              <a:t>A bit about me, very briefly</a:t>
            </a:r>
          </a:p>
        </p:txBody>
      </p:sp>
      <p:sp>
        <p:nvSpPr>
          <p:cNvPr id="3" name="Content Placeholder 2">
            <a:extLst>
              <a:ext uri="{FF2B5EF4-FFF2-40B4-BE49-F238E27FC236}">
                <a16:creationId xmlns:a16="http://schemas.microsoft.com/office/drawing/2014/main" id="{C968D381-B16E-4683-A2F6-2F9F1C30F185}"/>
              </a:ext>
            </a:extLst>
          </p:cNvPr>
          <p:cNvSpPr>
            <a:spLocks noGrp="1"/>
          </p:cNvSpPr>
          <p:nvPr>
            <p:ph sz="quarter" idx="1"/>
          </p:nvPr>
        </p:nvSpPr>
        <p:spPr>
          <a:xfrm>
            <a:off x="612648" y="1600200"/>
            <a:ext cx="8153400" cy="4781128"/>
          </a:xfrm>
        </p:spPr>
        <p:txBody>
          <a:bodyPr>
            <a:normAutofit/>
          </a:bodyPr>
          <a:lstStyle/>
          <a:p>
            <a:r>
              <a:rPr lang="en-NZ" dirty="0"/>
              <a:t>Grew up in </a:t>
            </a:r>
            <a:r>
              <a:rPr lang="en-NZ" dirty="0" err="1"/>
              <a:t>Puni</a:t>
            </a:r>
            <a:r>
              <a:rPr lang="en-NZ" dirty="0"/>
              <a:t>, rural </a:t>
            </a:r>
            <a:r>
              <a:rPr lang="en-NZ"/>
              <a:t>area west </a:t>
            </a:r>
            <a:r>
              <a:rPr lang="en-NZ" dirty="0"/>
              <a:t>of Pukekohe.</a:t>
            </a:r>
          </a:p>
          <a:p>
            <a:pPr lvl="1"/>
            <a:r>
              <a:rPr lang="en-NZ" sz="2500" dirty="0"/>
              <a:t>Ko Pukekohe </a:t>
            </a:r>
            <a:r>
              <a:rPr lang="en-NZ" sz="2500" dirty="0" err="1"/>
              <a:t>te</a:t>
            </a:r>
            <a:r>
              <a:rPr lang="en-NZ" sz="2500" dirty="0"/>
              <a:t> </a:t>
            </a:r>
            <a:r>
              <a:rPr lang="en-NZ" sz="2500" dirty="0">
                <a:effectLst/>
                <a:ea typeface="Calibri" panose="020F0502020204030204" pitchFamily="34" charset="0"/>
                <a:cs typeface="Times New Roman" panose="02020603050405020304" pitchFamily="18" charset="0"/>
              </a:rPr>
              <a:t>puke </a:t>
            </a:r>
            <a:r>
              <a:rPr lang="en-NZ" sz="2500" dirty="0" err="1">
                <a:effectLst/>
                <a:ea typeface="Calibri" panose="020F0502020204030204" pitchFamily="34" charset="0"/>
                <a:cs typeface="Times New Roman" panose="02020603050405020304" pitchFamily="18" charset="0"/>
              </a:rPr>
              <a:t>te</a:t>
            </a:r>
            <a:r>
              <a:rPr lang="en-NZ" sz="2500" dirty="0">
                <a:effectLst/>
                <a:ea typeface="Calibri" panose="020F0502020204030204" pitchFamily="34" charset="0"/>
                <a:cs typeface="Times New Roman" panose="02020603050405020304" pitchFamily="18" charset="0"/>
              </a:rPr>
              <a:t> </a:t>
            </a:r>
            <a:r>
              <a:rPr lang="en-NZ" sz="2500" dirty="0" err="1">
                <a:effectLst/>
                <a:ea typeface="Calibri" panose="020F0502020204030204" pitchFamily="34" charset="0"/>
                <a:cs typeface="Times New Roman" panose="02020603050405020304" pitchFamily="18" charset="0"/>
              </a:rPr>
              <a:t>r</a:t>
            </a:r>
            <a:r>
              <a:rPr lang="en-NZ" sz="2500" dirty="0" err="1">
                <a:effectLst/>
                <a:ea typeface="Calibri" panose="020F0502020204030204" pitchFamily="34" charset="0"/>
                <a:cs typeface="Calibri" panose="020F0502020204030204" pitchFamily="34" charset="0"/>
              </a:rPr>
              <a:t>ū</a:t>
            </a:r>
            <a:r>
              <a:rPr lang="en-NZ" sz="2500" dirty="0">
                <a:effectLst/>
                <a:ea typeface="Calibri" panose="020F0502020204030204" pitchFamily="34" charset="0"/>
                <a:cs typeface="Times New Roman" panose="02020603050405020304" pitchFamily="18" charset="0"/>
              </a:rPr>
              <a:t> </a:t>
            </a:r>
            <a:r>
              <a:rPr lang="en-NZ" sz="2500" dirty="0" err="1">
                <a:effectLst/>
                <a:ea typeface="Calibri" panose="020F0502020204030204" pitchFamily="34" charset="0"/>
                <a:cs typeface="Times New Roman" panose="02020603050405020304" pitchFamily="18" charset="0"/>
              </a:rPr>
              <a:t>nei</a:t>
            </a:r>
            <a:r>
              <a:rPr lang="en-NZ" sz="2500" dirty="0">
                <a:effectLst/>
                <a:ea typeface="Calibri" panose="020F0502020204030204" pitchFamily="34" charset="0"/>
                <a:cs typeface="Times New Roman" panose="02020603050405020304" pitchFamily="18" charset="0"/>
              </a:rPr>
              <a:t> </a:t>
            </a:r>
            <a:r>
              <a:rPr lang="en-NZ" sz="2500" dirty="0" err="1">
                <a:effectLst/>
                <a:ea typeface="Calibri" panose="020F0502020204030204" pitchFamily="34" charset="0"/>
                <a:cs typeface="Times New Roman" panose="02020603050405020304" pitchFamily="18" charset="0"/>
              </a:rPr>
              <a:t>taku</a:t>
            </a:r>
            <a:r>
              <a:rPr lang="en-NZ" sz="2500" dirty="0">
                <a:effectLst/>
                <a:ea typeface="Calibri" panose="020F0502020204030204" pitchFamily="34" charset="0"/>
                <a:cs typeface="Times New Roman" panose="02020603050405020304" pitchFamily="18" charset="0"/>
              </a:rPr>
              <a:t> </a:t>
            </a:r>
            <a:r>
              <a:rPr lang="en-NZ" sz="2500" dirty="0" err="1">
                <a:effectLst/>
                <a:ea typeface="Calibri" panose="020F0502020204030204" pitchFamily="34" charset="0"/>
                <a:cs typeface="Times New Roman" panose="02020603050405020304" pitchFamily="18" charset="0"/>
              </a:rPr>
              <a:t>ng</a:t>
            </a:r>
            <a:r>
              <a:rPr lang="en-NZ" sz="2500" dirty="0" err="1">
                <a:effectLst/>
                <a:ea typeface="Calibri" panose="020F0502020204030204" pitchFamily="34" charset="0"/>
                <a:cs typeface="Calibri" panose="020F0502020204030204" pitchFamily="34" charset="0"/>
              </a:rPr>
              <a:t>ā</a:t>
            </a:r>
            <a:r>
              <a:rPr lang="en-NZ" sz="2500" dirty="0" err="1">
                <a:effectLst/>
                <a:ea typeface="Calibri" panose="020F0502020204030204" pitchFamily="34" charset="0"/>
                <a:cs typeface="Times New Roman" panose="02020603050405020304" pitchFamily="18" charset="0"/>
              </a:rPr>
              <a:t>kau</a:t>
            </a:r>
            <a:endParaRPr lang="en-NZ" sz="2500" dirty="0">
              <a:effectLst/>
              <a:ea typeface="Calibri" panose="020F0502020204030204" pitchFamily="34" charset="0"/>
              <a:cs typeface="Times New Roman" panose="02020603050405020304" pitchFamily="18" charset="0"/>
            </a:endParaRPr>
          </a:p>
          <a:p>
            <a:pPr lvl="1"/>
            <a:r>
              <a:rPr lang="en-NZ" sz="2500" dirty="0">
                <a:effectLst/>
                <a:ea typeface="Calibri" panose="020F0502020204030204" pitchFamily="34" charset="0"/>
                <a:cs typeface="Times New Roman" panose="02020603050405020304" pitchFamily="18" charset="0"/>
              </a:rPr>
              <a:t>Ko </a:t>
            </a:r>
            <a:r>
              <a:rPr lang="en-NZ" sz="2500" dirty="0" err="1">
                <a:effectLst/>
                <a:ea typeface="Calibri" panose="020F0502020204030204" pitchFamily="34" charset="0"/>
                <a:cs typeface="Times New Roman" panose="02020603050405020304" pitchFamily="18" charset="0"/>
              </a:rPr>
              <a:t>Pauanui</a:t>
            </a:r>
            <a:r>
              <a:rPr lang="en-NZ" sz="2500" dirty="0">
                <a:effectLst/>
                <a:ea typeface="Calibri" panose="020F0502020204030204" pitchFamily="34" charset="0"/>
                <a:cs typeface="Times New Roman" panose="02020603050405020304" pitchFamily="18" charset="0"/>
              </a:rPr>
              <a:t> </a:t>
            </a:r>
            <a:r>
              <a:rPr lang="en-NZ" sz="2500" dirty="0" err="1">
                <a:effectLst/>
                <a:ea typeface="Calibri" panose="020F0502020204030204" pitchFamily="34" charset="0"/>
                <a:cs typeface="Times New Roman" panose="02020603050405020304" pitchFamily="18" charset="0"/>
              </a:rPr>
              <a:t>te</a:t>
            </a:r>
            <a:r>
              <a:rPr lang="en-NZ" sz="2500" dirty="0">
                <a:effectLst/>
                <a:ea typeface="Calibri" panose="020F0502020204030204" pitchFamily="34" charset="0"/>
                <a:cs typeface="Times New Roman" panose="02020603050405020304" pitchFamily="18" charset="0"/>
              </a:rPr>
              <a:t> </a:t>
            </a:r>
            <a:r>
              <a:rPr lang="en-NZ" sz="2500" dirty="0" err="1">
                <a:effectLst/>
                <a:ea typeface="Calibri" panose="020F0502020204030204" pitchFamily="34" charset="0"/>
                <a:cs typeface="Times New Roman" panose="02020603050405020304" pitchFamily="18" charset="0"/>
              </a:rPr>
              <a:t>t</a:t>
            </a:r>
            <a:r>
              <a:rPr lang="en-NZ" sz="2500" dirty="0" err="1">
                <a:effectLst/>
                <a:ea typeface="Calibri" panose="020F0502020204030204" pitchFamily="34" charset="0"/>
                <a:cs typeface="Calibri" panose="020F0502020204030204" pitchFamily="34" charset="0"/>
              </a:rPr>
              <a:t>ā</a:t>
            </a:r>
            <a:r>
              <a:rPr lang="en-NZ" sz="2500" dirty="0" err="1">
                <a:effectLst/>
                <a:ea typeface="Calibri" panose="020F0502020204030204" pitchFamily="34" charset="0"/>
                <a:cs typeface="Times New Roman" panose="02020603050405020304" pitchFamily="18" charset="0"/>
              </a:rPr>
              <a:t>tahi</a:t>
            </a:r>
            <a:r>
              <a:rPr lang="en-NZ" sz="2500" dirty="0">
                <a:effectLst/>
                <a:ea typeface="Calibri" panose="020F0502020204030204" pitchFamily="34" charset="0"/>
                <a:cs typeface="Times New Roman" panose="02020603050405020304" pitchFamily="18" charset="0"/>
              </a:rPr>
              <a:t> e </a:t>
            </a:r>
            <a:r>
              <a:rPr lang="en-NZ" sz="2500" dirty="0" err="1">
                <a:effectLst/>
                <a:ea typeface="Calibri" panose="020F0502020204030204" pitchFamily="34" charset="0"/>
                <a:cs typeface="Times New Roman" panose="02020603050405020304" pitchFamily="18" charset="0"/>
              </a:rPr>
              <a:t>mahea</a:t>
            </a:r>
            <a:r>
              <a:rPr lang="en-NZ" sz="2500" dirty="0">
                <a:effectLst/>
                <a:ea typeface="Calibri" panose="020F0502020204030204" pitchFamily="34" charset="0"/>
                <a:cs typeface="Times New Roman" panose="02020603050405020304" pitchFamily="18" charset="0"/>
              </a:rPr>
              <a:t> </a:t>
            </a:r>
            <a:r>
              <a:rPr lang="en-NZ" sz="2500" dirty="0" err="1">
                <a:effectLst/>
                <a:ea typeface="Calibri" panose="020F0502020204030204" pitchFamily="34" charset="0"/>
                <a:cs typeface="Times New Roman" panose="02020603050405020304" pitchFamily="18" charset="0"/>
              </a:rPr>
              <a:t>nei</a:t>
            </a:r>
            <a:r>
              <a:rPr lang="en-NZ" sz="2500" dirty="0">
                <a:effectLst/>
                <a:ea typeface="Calibri" panose="020F0502020204030204" pitchFamily="34" charset="0"/>
                <a:cs typeface="Times New Roman" panose="02020603050405020304" pitchFamily="18" charset="0"/>
              </a:rPr>
              <a:t> </a:t>
            </a:r>
            <a:r>
              <a:rPr lang="en-NZ" sz="2500" dirty="0" err="1">
                <a:effectLst/>
                <a:ea typeface="Calibri" panose="020F0502020204030204" pitchFamily="34" charset="0"/>
                <a:cs typeface="Times New Roman" panose="02020603050405020304" pitchFamily="18" charset="0"/>
              </a:rPr>
              <a:t>aku</a:t>
            </a:r>
            <a:r>
              <a:rPr lang="en-NZ" sz="2500" dirty="0">
                <a:effectLst/>
                <a:ea typeface="Calibri" panose="020F0502020204030204" pitchFamily="34" charset="0"/>
                <a:cs typeface="Times New Roman" panose="02020603050405020304" pitchFamily="18" charset="0"/>
              </a:rPr>
              <a:t> </a:t>
            </a:r>
            <a:r>
              <a:rPr lang="en-NZ" sz="2500" dirty="0" err="1">
                <a:effectLst/>
                <a:ea typeface="Calibri" panose="020F0502020204030204" pitchFamily="34" charset="0"/>
                <a:cs typeface="Times New Roman" panose="02020603050405020304" pitchFamily="18" charset="0"/>
              </a:rPr>
              <a:t>m</a:t>
            </a:r>
            <a:r>
              <a:rPr lang="en-NZ" sz="2500" dirty="0" err="1">
                <a:effectLst/>
                <a:ea typeface="Calibri" panose="020F0502020204030204" pitchFamily="34" charset="0"/>
                <a:cs typeface="Calibri" panose="020F0502020204030204" pitchFamily="34" charset="0"/>
              </a:rPr>
              <a:t>ā</a:t>
            </a:r>
            <a:r>
              <a:rPr lang="en-NZ" sz="2500" dirty="0" err="1">
                <a:effectLst/>
                <a:ea typeface="Calibri" panose="020F0502020204030204" pitchFamily="34" charset="0"/>
                <a:cs typeface="Times New Roman" panose="02020603050405020304" pitchFamily="18" charset="0"/>
              </a:rPr>
              <a:t>harahara</a:t>
            </a:r>
            <a:endParaRPr lang="en-NZ" sz="2500" dirty="0">
              <a:effectLst/>
              <a:ea typeface="Calibri" panose="020F0502020204030204" pitchFamily="34" charset="0"/>
              <a:cs typeface="Times New Roman" panose="02020603050405020304" pitchFamily="18" charset="0"/>
            </a:endParaRPr>
          </a:p>
          <a:p>
            <a:pPr lvl="1"/>
            <a:r>
              <a:rPr lang="en-NZ" dirty="0"/>
              <a:t>In Auckland/Tamaki Makaurau 28 years, two children, one dog, one cat.</a:t>
            </a:r>
          </a:p>
          <a:p>
            <a:endParaRPr lang="en-NZ" dirty="0"/>
          </a:p>
        </p:txBody>
      </p:sp>
    </p:spTree>
    <p:extLst>
      <p:ext uri="{BB962C8B-B14F-4D97-AF65-F5344CB8AC3E}">
        <p14:creationId xmlns:p14="http://schemas.microsoft.com/office/powerpoint/2010/main" val="896239039"/>
      </p:ext>
    </p:extLst>
  </p:cSld>
  <p:clrMapOvr>
    <a:masterClrMapping/>
  </p:clrMapOvr>
  <p:transition>
    <p:cover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4"/>
          <p:cNvPicPr>
            <a:picLocks noChangeAspect="1" noChangeArrowheads="1"/>
          </p:cNvPicPr>
          <p:nvPr/>
        </p:nvPicPr>
        <p:blipFill>
          <a:blip r:embed="rId3" cstate="print"/>
          <a:srcRect/>
          <a:stretch>
            <a:fillRect/>
          </a:stretch>
        </p:blipFill>
        <p:spPr bwMode="auto">
          <a:xfrm>
            <a:off x="642910" y="3286124"/>
            <a:ext cx="7896616" cy="2830510"/>
          </a:xfrm>
          <a:prstGeom prst="rect">
            <a:avLst/>
          </a:prstGeom>
          <a:noFill/>
          <a:ln w="9525">
            <a:noFill/>
            <a:miter lim="800000"/>
            <a:headEnd/>
            <a:tailEnd/>
          </a:ln>
        </p:spPr>
      </p:pic>
      <p:sp>
        <p:nvSpPr>
          <p:cNvPr id="23554"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dirty="0"/>
              <a:t>World Health Organization Definition of Health </a:t>
            </a:r>
            <a:r>
              <a:rPr lang="en-US" sz="3200" dirty="0"/>
              <a:t>(1948)</a:t>
            </a:r>
          </a:p>
        </p:txBody>
      </p:sp>
      <p:sp>
        <p:nvSpPr>
          <p:cNvPr id="16387" name="Rectangle 3"/>
          <p:cNvSpPr>
            <a:spLocks noGrp="1" noChangeArrowheads="1"/>
          </p:cNvSpPr>
          <p:nvPr>
            <p:ph sz="quarter" idx="1"/>
          </p:nvPr>
        </p:nvSpPr>
        <p:spPr>
          <a:xfrm>
            <a:off x="457200" y="1714488"/>
            <a:ext cx="8229600" cy="2571762"/>
          </a:xfrm>
        </p:spPr>
        <p:txBody>
          <a:bodyPr/>
          <a:lstStyle/>
          <a:p>
            <a:pPr algn="ctr" eaLnBrk="1" hangingPunct="1">
              <a:buFont typeface="Wingdings" pitchFamily="2" charset="2"/>
              <a:buNone/>
            </a:pPr>
            <a:r>
              <a:rPr lang="en-US" i="1" dirty="0"/>
              <a:t>“A complete state of physical, mental, and social well-being and not merely the absence of disease and infirmity.”</a:t>
            </a:r>
          </a:p>
        </p:txBody>
      </p:sp>
    </p:spTree>
    <p:extLst>
      <p:ext uri="{BB962C8B-B14F-4D97-AF65-F5344CB8AC3E}">
        <p14:creationId xmlns:p14="http://schemas.microsoft.com/office/powerpoint/2010/main" val="29569380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Content Placeholder 2"/>
          <p:cNvSpPr>
            <a:spLocks noGrp="1"/>
          </p:cNvSpPr>
          <p:nvPr>
            <p:ph sz="quarter" idx="1"/>
          </p:nvPr>
        </p:nvSpPr>
        <p:spPr/>
        <p:txBody>
          <a:bodyPr/>
          <a:lstStyle/>
          <a:p>
            <a:pPr eaLnBrk="1" hangingPunct="1"/>
            <a:endParaRPr lang="en-NZ" dirty="0"/>
          </a:p>
        </p:txBody>
      </p:sp>
      <p:pic>
        <p:nvPicPr>
          <p:cNvPr id="21507" name="Picture 2"/>
          <p:cNvPicPr>
            <a:picLocks noChangeAspect="1" noChangeArrowheads="1"/>
          </p:cNvPicPr>
          <p:nvPr/>
        </p:nvPicPr>
        <p:blipFill>
          <a:blip r:embed="rId3" cstate="print"/>
          <a:srcRect/>
          <a:stretch>
            <a:fillRect/>
          </a:stretch>
        </p:blipFill>
        <p:spPr bwMode="auto">
          <a:xfrm>
            <a:off x="25400" y="0"/>
            <a:ext cx="9118600" cy="6858000"/>
          </a:xfrm>
          <a:prstGeom prst="rect">
            <a:avLst/>
          </a:prstGeom>
          <a:noFill/>
          <a:ln w="9525">
            <a:noFill/>
            <a:miter lim="800000"/>
            <a:headEnd/>
            <a:tailEnd/>
          </a:ln>
        </p:spPr>
      </p:pic>
    </p:spTree>
  </p:cSld>
  <p:clrMapOvr>
    <a:masterClrMapping/>
  </p:clrMapOvr>
  <p:transition>
    <p:cover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p:txBody>
          <a:bodyPr/>
          <a:lstStyle/>
          <a:p>
            <a:pPr eaLnBrk="1" hangingPunct="1"/>
            <a:endParaRPr lang="en-NZ" dirty="0"/>
          </a:p>
        </p:txBody>
      </p:sp>
      <p:sp>
        <p:nvSpPr>
          <p:cNvPr id="10243" name="Content Placeholder 2"/>
          <p:cNvSpPr>
            <a:spLocks noGrp="1"/>
          </p:cNvSpPr>
          <p:nvPr>
            <p:ph sz="quarter" idx="1"/>
          </p:nvPr>
        </p:nvSpPr>
        <p:spPr/>
        <p:txBody>
          <a:bodyPr/>
          <a:lstStyle/>
          <a:p>
            <a:pPr eaLnBrk="1" hangingPunct="1"/>
            <a:endParaRPr lang="en-NZ" dirty="0"/>
          </a:p>
        </p:txBody>
      </p:sp>
      <p:pic>
        <p:nvPicPr>
          <p:cNvPr id="10244" name="Picture 2"/>
          <p:cNvPicPr>
            <a:picLocks noChangeAspect="1" noChangeArrowheads="1"/>
          </p:cNvPicPr>
          <p:nvPr/>
        </p:nvPicPr>
        <p:blipFill>
          <a:blip r:embed="rId3" cstate="print"/>
          <a:srcRect/>
          <a:stretch>
            <a:fillRect/>
          </a:stretch>
        </p:blipFill>
        <p:spPr bwMode="auto">
          <a:xfrm>
            <a:off x="1071563" y="0"/>
            <a:ext cx="6072187" cy="68580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pPr eaLnBrk="1" hangingPunct="1"/>
            <a:endParaRPr lang="en-NZ" dirty="0"/>
          </a:p>
        </p:txBody>
      </p:sp>
      <p:pic>
        <p:nvPicPr>
          <p:cNvPr id="11267" name="Picture 2"/>
          <p:cNvPicPr>
            <a:picLocks noGrp="1" noChangeAspect="1" noChangeArrowheads="1"/>
          </p:cNvPicPr>
          <p:nvPr>
            <p:ph sz="quarter" idx="1"/>
          </p:nvPr>
        </p:nvPicPr>
        <p:blipFill>
          <a:blip r:embed="rId3" cstate="print"/>
          <a:stretch>
            <a:fillRect/>
          </a:stretch>
        </p:blipFill>
        <p:spPr>
          <a:xfrm>
            <a:off x="1611384" y="1600200"/>
            <a:ext cx="6156181" cy="4495800"/>
          </a:xfrm>
          <a:noFill/>
        </p:spPr>
      </p:pic>
      <p:pic>
        <p:nvPicPr>
          <p:cNvPr id="11268" name="Picture 3"/>
          <p:cNvPicPr>
            <a:picLocks noChangeAspect="1" noChangeArrowheads="1"/>
          </p:cNvPicPr>
          <p:nvPr/>
        </p:nvPicPr>
        <p:blipFill>
          <a:blip r:embed="rId4"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2"/>
          <p:cNvPicPr>
            <a:picLocks noChangeAspect="1" noChangeArrowheads="1"/>
          </p:cNvPicPr>
          <p:nvPr/>
        </p:nvPicPr>
        <p:blipFill>
          <a:blip r:embed="rId3" cstate="print"/>
          <a:srcRect/>
          <a:stretch>
            <a:fillRect/>
          </a:stretch>
        </p:blipFill>
        <p:spPr bwMode="auto">
          <a:xfrm>
            <a:off x="0" y="0"/>
            <a:ext cx="9144000" cy="5929313"/>
          </a:xfrm>
          <a:prstGeom prst="rect">
            <a:avLst/>
          </a:prstGeom>
          <a:noFill/>
          <a:ln w="9525">
            <a:noFill/>
            <a:miter lim="800000"/>
            <a:headEnd/>
            <a:tailEnd/>
          </a:ln>
        </p:spPr>
      </p:pic>
      <p:sp>
        <p:nvSpPr>
          <p:cNvPr id="17411" name="Content Placeholder 2"/>
          <p:cNvSpPr>
            <a:spLocks noGrp="1"/>
          </p:cNvSpPr>
          <p:nvPr>
            <p:ph sz="quarter" idx="1"/>
          </p:nvPr>
        </p:nvSpPr>
        <p:spPr>
          <a:xfrm>
            <a:off x="571472" y="5715016"/>
            <a:ext cx="8443941" cy="1142984"/>
          </a:xfrm>
        </p:spPr>
        <p:txBody>
          <a:bodyPr>
            <a:normAutofit/>
          </a:bodyPr>
          <a:lstStyle/>
          <a:p>
            <a:pPr eaLnBrk="1" hangingPunct="1">
              <a:buFont typeface="Arial" pitchFamily="34" charset="0"/>
              <a:buChar char="•"/>
              <a:defRPr/>
            </a:pPr>
            <a:r>
              <a:rPr lang="en-NZ" sz="2400" b="1" dirty="0"/>
              <a:t>@ birth 69 &amp; 72 for Indigenous Australians</a:t>
            </a:r>
          </a:p>
          <a:p>
            <a:pPr eaLnBrk="1" hangingPunct="1">
              <a:buFont typeface="Arial" pitchFamily="34" charset="0"/>
              <a:buChar char="•"/>
              <a:defRPr/>
            </a:pPr>
            <a:r>
              <a:rPr lang="en-NZ" sz="2400" b="1" dirty="0"/>
              <a:t>@  birth 79 &amp; 83 for non-indigenous Australians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Grp="1" noChangeAspect="1" noChangeArrowheads="1"/>
          </p:cNvPicPr>
          <p:nvPr>
            <p:ph sz="quarter" idx="1"/>
          </p:nvPr>
        </p:nvPicPr>
        <p:blipFill>
          <a:blip r:embed="rId3" cstate="print"/>
          <a:srcRect/>
          <a:stretch>
            <a:fillRect/>
          </a:stretch>
        </p:blipFill>
        <p:spPr>
          <a:xfrm>
            <a:off x="0" y="0"/>
            <a:ext cx="9144000" cy="6858000"/>
          </a:xfrm>
          <a:noFill/>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p:txBody>
          <a:bodyPr/>
          <a:lstStyle/>
          <a:p>
            <a:pPr eaLnBrk="1" hangingPunct="1"/>
            <a:endParaRPr lang="en-NZ" dirty="0"/>
          </a:p>
        </p:txBody>
      </p:sp>
      <p:sp>
        <p:nvSpPr>
          <p:cNvPr id="1028" name="Content Placeholder 2"/>
          <p:cNvSpPr>
            <a:spLocks noGrp="1"/>
          </p:cNvSpPr>
          <p:nvPr>
            <p:ph sz="quarter" idx="1"/>
          </p:nvPr>
        </p:nvSpPr>
        <p:spPr/>
        <p:txBody>
          <a:bodyPr/>
          <a:lstStyle/>
          <a:p>
            <a:pPr eaLnBrk="1" hangingPunct="1"/>
            <a:endParaRPr lang="en-NZ" dirty="0"/>
          </a:p>
        </p:txBody>
      </p:sp>
      <p:graphicFrame>
        <p:nvGraphicFramePr>
          <p:cNvPr id="1026" name="Object 2"/>
          <p:cNvGraphicFramePr>
            <a:graphicFrameLocks noChangeAspect="1"/>
          </p:cNvGraphicFramePr>
          <p:nvPr>
            <p:extLst>
              <p:ext uri="{D42A27DB-BD31-4B8C-83A1-F6EECF244321}">
                <p14:modId xmlns:p14="http://schemas.microsoft.com/office/powerpoint/2010/main" val="3851071197"/>
              </p:ext>
            </p:extLst>
          </p:nvPr>
        </p:nvGraphicFramePr>
        <p:xfrm>
          <a:off x="2434" y="0"/>
          <a:ext cx="9177338" cy="6715125"/>
        </p:xfrm>
        <a:graphic>
          <a:graphicData uri="http://schemas.openxmlformats.org/presentationml/2006/ole">
            <mc:AlternateContent xmlns:mc="http://schemas.openxmlformats.org/markup-compatibility/2006">
              <mc:Choice xmlns:v="urn:schemas-microsoft-com:vml" Requires="v">
                <p:oleObj spid="_x0000_s1025" name="SPW 10.0 Graph" r:id="rId4" imgW="8261280" imgH="5766120" progId="">
                  <p:embed/>
                </p:oleObj>
              </mc:Choice>
              <mc:Fallback>
                <p:oleObj name="SPW 10.0 Graph" r:id="rId4" imgW="8261280" imgH="5766120"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4" y="0"/>
                        <a:ext cx="9177338" cy="671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 name="Down Arrow 1"/>
          <p:cNvSpPr/>
          <p:nvPr/>
        </p:nvSpPr>
        <p:spPr>
          <a:xfrm>
            <a:off x="5868144" y="764704"/>
            <a:ext cx="45719" cy="45449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3" name="TextBox 2"/>
          <p:cNvSpPr txBox="1"/>
          <p:nvPr/>
        </p:nvSpPr>
        <p:spPr>
          <a:xfrm>
            <a:off x="5697839" y="501547"/>
            <a:ext cx="432048" cy="276999"/>
          </a:xfrm>
          <a:prstGeom prst="rect">
            <a:avLst/>
          </a:prstGeom>
          <a:noFill/>
        </p:spPr>
        <p:txBody>
          <a:bodyPr wrap="square" rtlCol="0">
            <a:spAutoFit/>
          </a:bodyPr>
          <a:lstStyle/>
          <a:p>
            <a:r>
              <a:rPr lang="en-NZ" sz="1200" dirty="0"/>
              <a:t>NZ</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en-US" dirty="0">
                <a:latin typeface="Arial" panose="020B0604020202020204" pitchFamily="34" charset="0"/>
              </a:rPr>
              <a:t>How to live longer</a:t>
            </a:r>
          </a:p>
        </p:txBody>
      </p:sp>
      <p:sp>
        <p:nvSpPr>
          <p:cNvPr id="116739" name="Rectangle 3"/>
          <p:cNvSpPr>
            <a:spLocks noGrp="1" noChangeArrowheads="1"/>
          </p:cNvSpPr>
          <p:nvPr>
            <p:ph type="body" idx="1"/>
          </p:nvPr>
        </p:nvSpPr>
        <p:spPr>
          <a:xfrm>
            <a:off x="685800" y="1981200"/>
            <a:ext cx="7772400" cy="4471988"/>
          </a:xfrm>
        </p:spPr>
        <p:txBody>
          <a:bodyPr/>
          <a:lstStyle/>
          <a:p>
            <a:pPr>
              <a:lnSpc>
                <a:spcPct val="90000"/>
              </a:lnSpc>
            </a:pPr>
            <a:r>
              <a:rPr lang="en-US" altLang="en-US" sz="2800" dirty="0">
                <a:latin typeface="Arial" panose="020B0604020202020204" pitchFamily="34" charset="0"/>
              </a:rPr>
              <a:t>Kirkwood (1994) and Smith (1993) have offered the following advice if you wish to </a:t>
            </a:r>
            <a:r>
              <a:rPr lang="en-US" altLang="en-US" sz="2800" dirty="0" err="1">
                <a:latin typeface="Arial" panose="020B0604020202020204" pitchFamily="34" charset="0"/>
              </a:rPr>
              <a:t>maximise</a:t>
            </a:r>
            <a:r>
              <a:rPr lang="en-US" altLang="en-US" sz="2800" dirty="0">
                <a:latin typeface="Arial" panose="020B0604020202020204" pitchFamily="34" charset="0"/>
              </a:rPr>
              <a:t> your life expectancy:</a:t>
            </a:r>
          </a:p>
          <a:p>
            <a:pPr lvl="1">
              <a:lnSpc>
                <a:spcPct val="90000"/>
              </a:lnSpc>
            </a:pPr>
            <a:r>
              <a:rPr lang="en-US" altLang="en-US" sz="2400" dirty="0">
                <a:latin typeface="Arial" panose="020B0604020202020204" pitchFamily="34" charset="0"/>
              </a:rPr>
              <a:t>Be female</a:t>
            </a:r>
          </a:p>
          <a:p>
            <a:pPr lvl="1">
              <a:lnSpc>
                <a:spcPct val="90000"/>
              </a:lnSpc>
            </a:pPr>
            <a:r>
              <a:rPr lang="en-US" altLang="en-US" sz="2400" dirty="0">
                <a:latin typeface="Arial" panose="020B0604020202020204" pitchFamily="34" charset="0"/>
              </a:rPr>
              <a:t>Don’t smoke</a:t>
            </a:r>
          </a:p>
          <a:p>
            <a:pPr lvl="1">
              <a:lnSpc>
                <a:spcPct val="90000"/>
              </a:lnSpc>
            </a:pPr>
            <a:r>
              <a:rPr lang="en-US" altLang="en-US" sz="2400" dirty="0">
                <a:latin typeface="Arial" panose="020B0604020202020204" pitchFamily="34" charset="0"/>
              </a:rPr>
              <a:t>Be a light drinker</a:t>
            </a:r>
          </a:p>
          <a:p>
            <a:pPr lvl="1">
              <a:lnSpc>
                <a:spcPct val="90000"/>
              </a:lnSpc>
            </a:pPr>
            <a:r>
              <a:rPr lang="en-US" altLang="en-US" sz="2400" dirty="0">
                <a:latin typeface="Arial" panose="020B0604020202020204" pitchFamily="34" charset="0"/>
              </a:rPr>
              <a:t>Be Japanese</a:t>
            </a:r>
          </a:p>
          <a:p>
            <a:pPr lvl="1">
              <a:lnSpc>
                <a:spcPct val="90000"/>
              </a:lnSpc>
            </a:pPr>
            <a:r>
              <a:rPr lang="en-US" altLang="en-US" sz="2400" dirty="0">
                <a:latin typeface="Arial" panose="020B0604020202020204" pitchFamily="34" charset="0"/>
              </a:rPr>
              <a:t>Enjoy sex</a:t>
            </a:r>
          </a:p>
          <a:p>
            <a:pPr>
              <a:lnSpc>
                <a:spcPct val="90000"/>
              </a:lnSpc>
            </a:pPr>
            <a:r>
              <a:rPr lang="en-US" altLang="en-US" sz="2800" dirty="0">
                <a:latin typeface="Arial" panose="020B0604020202020204" pitchFamily="34" charset="0"/>
              </a:rPr>
              <a:t>They do concede that not all these options were open to everyone…. </a:t>
            </a:r>
          </a:p>
        </p:txBody>
      </p:sp>
    </p:spTree>
    <p:extLst>
      <p:ext uri="{BB962C8B-B14F-4D97-AF65-F5344CB8AC3E}">
        <p14:creationId xmlns:p14="http://schemas.microsoft.com/office/powerpoint/2010/main" val="136875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6739">
                                            <p:txEl>
                                              <p:pRg st="1" end="1"/>
                                            </p:txEl>
                                          </p:spTgt>
                                        </p:tgtEl>
                                        <p:attrNameLst>
                                          <p:attrName>style.visibility</p:attrName>
                                        </p:attrNameLst>
                                      </p:cBhvr>
                                      <p:to>
                                        <p:strVal val="visible"/>
                                      </p:to>
                                    </p:set>
                                    <p:animEffect transition="in" filter="fade">
                                      <p:cBhvr>
                                        <p:cTn id="7" dur="500"/>
                                        <p:tgtEl>
                                          <p:spTgt spid="1167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6739">
                                            <p:txEl>
                                              <p:pRg st="2" end="2"/>
                                            </p:txEl>
                                          </p:spTgt>
                                        </p:tgtEl>
                                        <p:attrNameLst>
                                          <p:attrName>style.visibility</p:attrName>
                                        </p:attrNameLst>
                                      </p:cBhvr>
                                      <p:to>
                                        <p:strVal val="visible"/>
                                      </p:to>
                                    </p:set>
                                    <p:animEffect transition="in" filter="fade">
                                      <p:cBhvr>
                                        <p:cTn id="12" dur="500"/>
                                        <p:tgtEl>
                                          <p:spTgt spid="1167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6739">
                                            <p:txEl>
                                              <p:pRg st="3" end="3"/>
                                            </p:txEl>
                                          </p:spTgt>
                                        </p:tgtEl>
                                        <p:attrNameLst>
                                          <p:attrName>style.visibility</p:attrName>
                                        </p:attrNameLst>
                                      </p:cBhvr>
                                      <p:to>
                                        <p:strVal val="visible"/>
                                      </p:to>
                                    </p:set>
                                    <p:animEffect transition="in" filter="fade">
                                      <p:cBhvr>
                                        <p:cTn id="17" dur="500"/>
                                        <p:tgtEl>
                                          <p:spTgt spid="11673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6739">
                                            <p:txEl>
                                              <p:pRg st="4" end="4"/>
                                            </p:txEl>
                                          </p:spTgt>
                                        </p:tgtEl>
                                        <p:attrNameLst>
                                          <p:attrName>style.visibility</p:attrName>
                                        </p:attrNameLst>
                                      </p:cBhvr>
                                      <p:to>
                                        <p:strVal val="visible"/>
                                      </p:to>
                                    </p:set>
                                    <p:animEffect transition="in" filter="fade">
                                      <p:cBhvr>
                                        <p:cTn id="22" dur="500"/>
                                        <p:tgtEl>
                                          <p:spTgt spid="11673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16739">
                                            <p:txEl>
                                              <p:pRg st="5" end="5"/>
                                            </p:txEl>
                                          </p:spTgt>
                                        </p:tgtEl>
                                        <p:attrNameLst>
                                          <p:attrName>style.visibility</p:attrName>
                                        </p:attrNameLst>
                                      </p:cBhvr>
                                      <p:to>
                                        <p:strVal val="visible"/>
                                      </p:to>
                                    </p:set>
                                    <p:animEffect transition="in" filter="fade">
                                      <p:cBhvr>
                                        <p:cTn id="27" dur="500"/>
                                        <p:tgtEl>
                                          <p:spTgt spid="116739">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16739">
                                            <p:txEl>
                                              <p:pRg st="6" end="6"/>
                                            </p:txEl>
                                          </p:spTgt>
                                        </p:tgtEl>
                                        <p:attrNameLst>
                                          <p:attrName>style.visibility</p:attrName>
                                        </p:attrNameLst>
                                      </p:cBhvr>
                                      <p:to>
                                        <p:strVal val="visible"/>
                                      </p:to>
                                    </p:set>
                                    <p:animEffect transition="in" filter="fade">
                                      <p:cBhvr>
                                        <p:cTn id="32" dur="500"/>
                                        <p:tgtEl>
                                          <p:spTgt spid="1167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p:cNvPicPr>
            <a:picLocks noGrp="1" noChangeAspect="1" noChangeArrowheads="1"/>
          </p:cNvPicPr>
          <p:nvPr>
            <p:ph sz="half" idx="2"/>
          </p:nvPr>
        </p:nvPicPr>
        <p:blipFill>
          <a:blip r:embed="rId3" cstate="print"/>
          <a:srcRect/>
          <a:stretch>
            <a:fillRect/>
          </a:stretch>
        </p:blipFill>
        <p:spPr>
          <a:xfrm>
            <a:off x="3000364" y="-1"/>
            <a:ext cx="6143637" cy="3411063"/>
          </a:xfrm>
        </p:spPr>
      </p:pic>
      <p:sp>
        <p:nvSpPr>
          <p:cNvPr id="6146" name="Title 1"/>
          <p:cNvSpPr>
            <a:spLocks noGrp="1"/>
          </p:cNvSpPr>
          <p:nvPr>
            <p:ph type="title"/>
          </p:nvPr>
        </p:nvSpPr>
        <p:spPr>
          <a:xfrm>
            <a:off x="214282" y="1785926"/>
            <a:ext cx="3214681" cy="2357437"/>
          </a:xfrm>
        </p:spPr>
        <p:txBody>
          <a:bodyPr/>
          <a:lstStyle/>
          <a:p>
            <a:r>
              <a:rPr lang="en-NZ" dirty="0"/>
              <a:t>What do we die of?</a:t>
            </a:r>
          </a:p>
        </p:txBody>
      </p:sp>
      <p:pic>
        <p:nvPicPr>
          <p:cNvPr id="6149" name="Picture 3"/>
          <p:cNvPicPr>
            <a:picLocks noGrp="1" noChangeAspect="1" noChangeArrowheads="1"/>
          </p:cNvPicPr>
          <p:nvPr>
            <p:ph sz="quarter" idx="4"/>
          </p:nvPr>
        </p:nvPicPr>
        <p:blipFill>
          <a:blip r:embed="rId4" cstate="print"/>
          <a:srcRect/>
          <a:stretch>
            <a:fillRect/>
          </a:stretch>
        </p:blipFill>
        <p:spPr>
          <a:xfrm>
            <a:off x="2786050" y="3315222"/>
            <a:ext cx="6357950" cy="3542778"/>
          </a:xfr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9"/>
                                        </p:tgtEl>
                                        <p:attrNameLst>
                                          <p:attrName>style.visibility</p:attrName>
                                        </p:attrNameLst>
                                      </p:cBhvr>
                                      <p:to>
                                        <p:strVal val="visible"/>
                                      </p:to>
                                    </p:set>
                                    <p:anim calcmode="lin" valueType="num">
                                      <p:cBhvr additive="base">
                                        <p:cTn id="7" dur="500" fill="hold"/>
                                        <p:tgtEl>
                                          <p:spTgt spid="6149"/>
                                        </p:tgtEl>
                                        <p:attrNameLst>
                                          <p:attrName>ppt_x</p:attrName>
                                        </p:attrNameLst>
                                      </p:cBhvr>
                                      <p:tavLst>
                                        <p:tav tm="0">
                                          <p:val>
                                            <p:strVal val="#ppt_x"/>
                                          </p:val>
                                        </p:tav>
                                        <p:tav tm="100000">
                                          <p:val>
                                            <p:strVal val="#ppt_x"/>
                                          </p:val>
                                        </p:tav>
                                      </p:tavLst>
                                    </p:anim>
                                    <p:anim calcmode="lin" valueType="num">
                                      <p:cBhvr additive="base">
                                        <p:cTn id="8"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err="1"/>
              <a:t>Mokdad</a:t>
            </a:r>
            <a:r>
              <a:rPr lang="en-NZ" dirty="0"/>
              <a:t> et al., 2004</a:t>
            </a:r>
          </a:p>
        </p:txBody>
      </p:sp>
      <p:sp>
        <p:nvSpPr>
          <p:cNvPr id="3" name="Content Placeholder 2"/>
          <p:cNvSpPr>
            <a:spLocks noGrp="1"/>
          </p:cNvSpPr>
          <p:nvPr>
            <p:ph sz="quarter" idx="1"/>
          </p:nvPr>
        </p:nvSpPr>
        <p:spPr/>
        <p:txBody>
          <a:bodyPr/>
          <a:lstStyle/>
          <a:p>
            <a:endParaRPr lang="en-NZ"/>
          </a:p>
        </p:txBody>
      </p:sp>
      <p:pic>
        <p:nvPicPr>
          <p:cNvPr id="4" name="Picture 3"/>
          <p:cNvPicPr>
            <a:picLocks noChangeAspect="1"/>
          </p:cNvPicPr>
          <p:nvPr/>
        </p:nvPicPr>
        <p:blipFill>
          <a:blip r:embed="rId3"/>
          <a:stretch>
            <a:fillRect/>
          </a:stretch>
        </p:blipFill>
        <p:spPr>
          <a:xfrm>
            <a:off x="539552" y="1959472"/>
            <a:ext cx="7992549" cy="4517528"/>
          </a:xfrm>
          <a:prstGeom prst="rect">
            <a:avLst/>
          </a:prstGeom>
        </p:spPr>
      </p:pic>
    </p:spTree>
  </p:cSld>
  <p:clrMapOvr>
    <a:masterClrMapping/>
  </p:clrMapOvr>
  <p:transition>
    <p:cover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11560" y="0"/>
            <a:ext cx="8153400" cy="990600"/>
          </a:xfrm>
        </p:spPr>
        <p:txBody>
          <a:bodyPr/>
          <a:lstStyle/>
          <a:p>
            <a:r>
              <a:rPr lang="en-NZ" dirty="0" err="1"/>
              <a:t>Mokdad</a:t>
            </a:r>
            <a:r>
              <a:rPr lang="en-NZ" dirty="0"/>
              <a:t> et al., 2004</a:t>
            </a:r>
          </a:p>
        </p:txBody>
      </p:sp>
      <p:sp>
        <p:nvSpPr>
          <p:cNvPr id="2" name="Content Placeholder 1"/>
          <p:cNvSpPr>
            <a:spLocks noGrp="1"/>
          </p:cNvSpPr>
          <p:nvPr>
            <p:ph sz="quarter" idx="1"/>
          </p:nvPr>
        </p:nvSpPr>
        <p:spPr/>
        <p:txBody>
          <a:bodyPr/>
          <a:lstStyle/>
          <a:p>
            <a:endParaRPr lang="en-NZ"/>
          </a:p>
        </p:txBody>
      </p:sp>
      <p:pic>
        <p:nvPicPr>
          <p:cNvPr id="3" name="Picture 2"/>
          <p:cNvPicPr>
            <a:picLocks noChangeAspect="1"/>
          </p:cNvPicPr>
          <p:nvPr/>
        </p:nvPicPr>
        <p:blipFill>
          <a:blip r:embed="rId3"/>
          <a:stretch>
            <a:fillRect/>
          </a:stretch>
        </p:blipFill>
        <p:spPr>
          <a:xfrm>
            <a:off x="179512" y="2132856"/>
            <a:ext cx="8730229" cy="4102964"/>
          </a:xfrm>
          <a:prstGeom prst="rect">
            <a:avLst/>
          </a:prstGeom>
        </p:spPr>
      </p:pic>
    </p:spTree>
  </p:cSld>
  <p:clrMapOvr>
    <a:masterClrMapping/>
  </p:clrMapOvr>
  <p:transition>
    <p:cover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r>
              <a:rPr lang="en-GB" dirty="0"/>
              <a:t>History: The biomedical model</a:t>
            </a:r>
          </a:p>
        </p:txBody>
      </p:sp>
      <p:sp>
        <p:nvSpPr>
          <p:cNvPr id="4099" name="Rectangle 3"/>
          <p:cNvSpPr>
            <a:spLocks noGrp="1" noChangeArrowheads="1"/>
          </p:cNvSpPr>
          <p:nvPr>
            <p:ph type="body" idx="1"/>
          </p:nvPr>
        </p:nvSpPr>
        <p:spPr>
          <a:xfrm>
            <a:off x="612648" y="1600200"/>
            <a:ext cx="8153400" cy="4925144"/>
          </a:xfrm>
        </p:spPr>
        <p:txBody>
          <a:bodyPr>
            <a:normAutofit fontScale="92500"/>
          </a:bodyPr>
          <a:lstStyle/>
          <a:p>
            <a:pPr>
              <a:lnSpc>
                <a:spcPct val="90000"/>
              </a:lnSpc>
            </a:pPr>
            <a:r>
              <a:rPr lang="en-GB" sz="2800" dirty="0"/>
              <a:t>Admittedly oversimplified…</a:t>
            </a:r>
          </a:p>
          <a:p>
            <a:pPr>
              <a:lnSpc>
                <a:spcPct val="90000"/>
              </a:lnSpc>
            </a:pPr>
            <a:r>
              <a:rPr lang="en-GB" sz="2800" dirty="0"/>
              <a:t>What causes illness?</a:t>
            </a:r>
          </a:p>
          <a:p>
            <a:pPr lvl="1">
              <a:lnSpc>
                <a:spcPct val="90000"/>
              </a:lnSpc>
            </a:pPr>
            <a:r>
              <a:rPr lang="en-GB" sz="2400" dirty="0"/>
              <a:t>Chemical imbalances, bacteria, viruses, genetic predispositions</a:t>
            </a:r>
          </a:p>
          <a:p>
            <a:pPr lvl="1">
              <a:lnSpc>
                <a:spcPct val="90000"/>
              </a:lnSpc>
            </a:pPr>
            <a:r>
              <a:rPr lang="en-NZ" sz="2400" dirty="0"/>
              <a:t>Syndromes expressed as signs or symptoms are associated with lesions or underlying pathology</a:t>
            </a:r>
            <a:endParaRPr lang="en-GB" sz="2400" dirty="0"/>
          </a:p>
          <a:p>
            <a:pPr>
              <a:lnSpc>
                <a:spcPct val="90000"/>
              </a:lnSpc>
            </a:pPr>
            <a:r>
              <a:rPr lang="en-GB" sz="2800" dirty="0"/>
              <a:t>Who is responsible for illness?</a:t>
            </a:r>
          </a:p>
          <a:p>
            <a:pPr lvl="1">
              <a:lnSpc>
                <a:spcPct val="90000"/>
              </a:lnSpc>
            </a:pPr>
            <a:r>
              <a:rPr lang="en-GB" sz="2400" dirty="0"/>
              <a:t>No-one – an individual is a victim of an external force</a:t>
            </a:r>
          </a:p>
          <a:p>
            <a:pPr>
              <a:lnSpc>
                <a:spcPct val="90000"/>
              </a:lnSpc>
            </a:pPr>
            <a:r>
              <a:rPr lang="en-GB" sz="2800" dirty="0"/>
              <a:t>How should illness be treated?</a:t>
            </a:r>
          </a:p>
          <a:p>
            <a:pPr lvl="1">
              <a:lnSpc>
                <a:spcPct val="90000"/>
              </a:lnSpc>
            </a:pPr>
            <a:r>
              <a:rPr lang="en-GB" sz="2400" dirty="0"/>
              <a:t>Vaccination, medication, surgery</a:t>
            </a:r>
          </a:p>
          <a:p>
            <a:pPr lvl="1"/>
            <a:r>
              <a:rPr lang="en-NZ" sz="2500" dirty="0"/>
              <a:t>Pathology is focus of treatment and research</a:t>
            </a:r>
          </a:p>
          <a:p>
            <a:pPr lvl="1"/>
            <a:r>
              <a:rPr lang="en-NZ" sz="2500" dirty="0"/>
              <a:t>Interventions made to eradicate lesion, or prevent its pathogenesis</a:t>
            </a:r>
            <a:endParaRPr lang="en-GB" sz="2100" dirty="0"/>
          </a:p>
        </p:txBody>
      </p:sp>
    </p:spTree>
    <p:extLst>
      <p:ext uri="{BB962C8B-B14F-4D97-AF65-F5344CB8AC3E}">
        <p14:creationId xmlns:p14="http://schemas.microsoft.com/office/powerpoint/2010/main" val="2760151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12775" y="228600"/>
            <a:ext cx="8153400" cy="990600"/>
          </a:xfrm>
        </p:spPr>
        <p:txBody>
          <a:bodyPr/>
          <a:lstStyle/>
          <a:p>
            <a:pPr eaLnBrk="1" hangingPunct="1"/>
            <a:r>
              <a:rPr lang="en-GB" altLang="ja-JP" sz="4000" dirty="0">
                <a:latin typeface="Arial" panose="020B0604020202020204" pitchFamily="34" charset="0"/>
                <a:ea typeface="ヒラギノ角ゴ Pro W3" charset="-128"/>
              </a:rPr>
              <a:t>History: The biomedical model</a:t>
            </a:r>
          </a:p>
        </p:txBody>
      </p:sp>
      <p:sp>
        <p:nvSpPr>
          <p:cNvPr id="33795" name="Rectangle 3"/>
          <p:cNvSpPr>
            <a:spLocks noGrp="1" noChangeArrowheads="1"/>
          </p:cNvSpPr>
          <p:nvPr>
            <p:ph type="body" idx="1"/>
          </p:nvPr>
        </p:nvSpPr>
        <p:spPr>
          <a:xfrm>
            <a:off x="612775" y="1744663"/>
            <a:ext cx="8153400" cy="4924425"/>
          </a:xfrm>
        </p:spPr>
        <p:txBody>
          <a:bodyPr/>
          <a:lstStyle/>
          <a:p>
            <a:pPr eaLnBrk="1" hangingPunct="1">
              <a:lnSpc>
                <a:spcPct val="70000"/>
              </a:lnSpc>
            </a:pPr>
            <a:r>
              <a:rPr lang="en-GB" altLang="ja-JP" sz="2600">
                <a:latin typeface="Arial" panose="020B0604020202020204" pitchFamily="34" charset="0"/>
                <a:ea typeface="ヒラギノ角ゴ Pro W3" charset="-128"/>
              </a:rPr>
              <a:t>Who is responsible for treatment?</a:t>
            </a:r>
          </a:p>
          <a:p>
            <a:pPr lvl="1" eaLnBrk="1" hangingPunct="1">
              <a:lnSpc>
                <a:spcPct val="70000"/>
              </a:lnSpc>
            </a:pPr>
            <a:r>
              <a:rPr lang="en-GB" altLang="ja-JP" sz="2200">
                <a:latin typeface="Arial" panose="020B0604020202020204" pitchFamily="34" charset="0"/>
              </a:rPr>
              <a:t>The medical profession</a:t>
            </a:r>
          </a:p>
          <a:p>
            <a:pPr eaLnBrk="1" hangingPunct="1">
              <a:lnSpc>
                <a:spcPct val="80000"/>
              </a:lnSpc>
            </a:pPr>
            <a:endParaRPr lang="en-GB" altLang="ja-JP" sz="2600">
              <a:latin typeface="Arial" panose="020B0604020202020204" pitchFamily="34" charset="0"/>
              <a:ea typeface="ヒラギノ角ゴ Pro W3" charset="-128"/>
            </a:endParaRPr>
          </a:p>
          <a:p>
            <a:pPr eaLnBrk="1" hangingPunct="1">
              <a:lnSpc>
                <a:spcPct val="80000"/>
              </a:lnSpc>
            </a:pPr>
            <a:r>
              <a:rPr lang="en-GB" altLang="ja-JP" sz="2600">
                <a:latin typeface="Arial" panose="020B0604020202020204" pitchFamily="34" charset="0"/>
                <a:ea typeface="ヒラギノ角ゴ Pro W3" charset="-128"/>
              </a:rPr>
              <a:t>What is the relationship between health and illness?</a:t>
            </a:r>
          </a:p>
          <a:p>
            <a:pPr lvl="1" eaLnBrk="1" hangingPunct="1">
              <a:lnSpc>
                <a:spcPct val="70000"/>
              </a:lnSpc>
            </a:pPr>
            <a:r>
              <a:rPr lang="en-AU" altLang="ja-JP" sz="2200">
                <a:latin typeface="Arial" panose="020B0604020202020204" pitchFamily="34" charset="0"/>
              </a:rPr>
              <a:t>Illness and health are qualitatively different: You are either ill or healthy.</a:t>
            </a:r>
            <a:endParaRPr lang="en-GB" altLang="ja-JP" sz="2200">
              <a:latin typeface="Arial" panose="020B0604020202020204" pitchFamily="34" charset="0"/>
            </a:endParaRPr>
          </a:p>
          <a:p>
            <a:pPr eaLnBrk="1" hangingPunct="1">
              <a:lnSpc>
                <a:spcPct val="70000"/>
              </a:lnSpc>
            </a:pPr>
            <a:endParaRPr lang="en-GB" altLang="ja-JP" sz="2600">
              <a:latin typeface="Arial" panose="020B0604020202020204" pitchFamily="34" charset="0"/>
              <a:ea typeface="ヒラギノ角ゴ Pro W3" charset="-128"/>
            </a:endParaRPr>
          </a:p>
          <a:p>
            <a:pPr eaLnBrk="1" hangingPunct="1">
              <a:lnSpc>
                <a:spcPct val="70000"/>
              </a:lnSpc>
            </a:pPr>
            <a:r>
              <a:rPr lang="en-GB" altLang="ja-JP" sz="2600">
                <a:latin typeface="Arial" panose="020B0604020202020204" pitchFamily="34" charset="0"/>
                <a:ea typeface="ヒラギノ角ゴ Pro W3" charset="-128"/>
              </a:rPr>
              <a:t>What is the role of psychology?</a:t>
            </a:r>
          </a:p>
          <a:p>
            <a:pPr lvl="1" eaLnBrk="1" hangingPunct="1">
              <a:lnSpc>
                <a:spcPct val="70000"/>
              </a:lnSpc>
            </a:pPr>
            <a:r>
              <a:rPr lang="en-GB" altLang="ja-JP" sz="2200">
                <a:latin typeface="Arial" panose="020B0604020202020204" pitchFamily="34" charset="0"/>
              </a:rPr>
              <a:t>There are psychological consequences, but not causes.</a:t>
            </a:r>
          </a:p>
        </p:txBody>
      </p:sp>
    </p:spTree>
    <p:extLst>
      <p:ext uri="{BB962C8B-B14F-4D97-AF65-F5344CB8AC3E}">
        <p14:creationId xmlns:p14="http://schemas.microsoft.com/office/powerpoint/2010/main" val="1186152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6DD51-B52D-44BC-8BE0-85DBEC721697}"/>
              </a:ext>
            </a:extLst>
          </p:cNvPr>
          <p:cNvSpPr>
            <a:spLocks noGrp="1"/>
          </p:cNvSpPr>
          <p:nvPr>
            <p:ph type="title"/>
          </p:nvPr>
        </p:nvSpPr>
        <p:spPr/>
        <p:txBody>
          <a:bodyPr/>
          <a:lstStyle/>
          <a:p>
            <a:r>
              <a:rPr lang="en-NZ" dirty="0"/>
              <a:t>History: Psychology</a:t>
            </a:r>
          </a:p>
        </p:txBody>
      </p:sp>
      <p:sp>
        <p:nvSpPr>
          <p:cNvPr id="3" name="Content Placeholder 2">
            <a:extLst>
              <a:ext uri="{FF2B5EF4-FFF2-40B4-BE49-F238E27FC236}">
                <a16:creationId xmlns:a16="http://schemas.microsoft.com/office/drawing/2014/main" id="{0374C83B-82FD-414B-8A65-D0F0429023CE}"/>
              </a:ext>
            </a:extLst>
          </p:cNvPr>
          <p:cNvSpPr>
            <a:spLocks noGrp="1"/>
          </p:cNvSpPr>
          <p:nvPr>
            <p:ph sz="quarter" idx="1"/>
          </p:nvPr>
        </p:nvSpPr>
        <p:spPr/>
        <p:txBody>
          <a:bodyPr>
            <a:normAutofit fontScale="70000" lnSpcReduction="20000"/>
          </a:bodyPr>
          <a:lstStyle/>
          <a:p>
            <a:r>
              <a:rPr lang="en-NZ" dirty="0"/>
              <a:t>Across time an increasing role for and understanding of psychology in the causes and treatment of illnesses</a:t>
            </a:r>
          </a:p>
          <a:p>
            <a:r>
              <a:rPr lang="en-NZ" dirty="0"/>
              <a:t>Psychosomatic medicine</a:t>
            </a:r>
          </a:p>
          <a:p>
            <a:pPr lvl="1"/>
            <a:r>
              <a:rPr lang="en-NZ" dirty="0"/>
              <a:t>Developed on Freud’s look at the mind and illness – ‘hysterical paralysis’ – paralysed limbs with no physical cause… his take, repressed expressions and feelings manifested as a physical problem</a:t>
            </a:r>
          </a:p>
          <a:p>
            <a:r>
              <a:rPr lang="en-NZ" dirty="0"/>
              <a:t>Behavioural medicine</a:t>
            </a:r>
          </a:p>
          <a:p>
            <a:pPr lvl="1"/>
            <a:r>
              <a:rPr lang="en-NZ" dirty="0"/>
              <a:t>Schwartz &amp; Weiss (1977), </a:t>
            </a:r>
            <a:r>
              <a:rPr lang="en-NZ" dirty="0" err="1"/>
              <a:t>Polerleau</a:t>
            </a:r>
            <a:r>
              <a:rPr lang="en-NZ" dirty="0"/>
              <a:t> &amp; Brady (1979) – </a:t>
            </a:r>
            <a:r>
              <a:rPr lang="en-NZ" dirty="0" err="1"/>
              <a:t>behavioual</a:t>
            </a:r>
            <a:r>
              <a:rPr lang="en-NZ" dirty="0"/>
              <a:t> sciences focused on health care, treatment and </a:t>
            </a:r>
            <a:r>
              <a:rPr lang="en-NZ" b="1" dirty="0"/>
              <a:t>illness prevention</a:t>
            </a:r>
          </a:p>
          <a:p>
            <a:pPr lvl="1"/>
            <a:r>
              <a:rPr lang="en-NZ" dirty="0"/>
              <a:t>Behaviour therapy and modification, evaluation and treatment – focus on prevention was important and novel (departure from biomedical approach) – psychological issues are of interest when they contribute to development (or not) of illness</a:t>
            </a:r>
          </a:p>
          <a:p>
            <a:pPr lvl="1"/>
            <a:r>
              <a:rPr lang="en-NZ" dirty="0"/>
              <a:t>Scientific, and challenged the separation of mind and body</a:t>
            </a:r>
          </a:p>
          <a:p>
            <a:r>
              <a:rPr lang="en-NZ" dirty="0"/>
              <a:t>Behavioural health</a:t>
            </a:r>
          </a:p>
          <a:p>
            <a:pPr lvl="1"/>
            <a:r>
              <a:rPr lang="en-NZ" dirty="0"/>
              <a:t>Explicit focus on prevention and health maintenance</a:t>
            </a:r>
          </a:p>
        </p:txBody>
      </p:sp>
    </p:spTree>
    <p:extLst>
      <p:ext uri="{BB962C8B-B14F-4D97-AF65-F5344CB8AC3E}">
        <p14:creationId xmlns:p14="http://schemas.microsoft.com/office/powerpoint/2010/main" val="1640264424"/>
      </p:ext>
    </p:extLst>
  </p:cSld>
  <p:clrMapOvr>
    <a:masterClrMapping/>
  </p:clrMapOvr>
  <p:transition>
    <p:cover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2"/>
          <p:cNvSpPr>
            <a:spLocks noGrp="1" noChangeArrowheads="1"/>
          </p:cNvSpPr>
          <p:nvPr>
            <p:ph type="title"/>
          </p:nvPr>
        </p:nvSpPr>
        <p:spPr/>
        <p:txBody>
          <a:bodyPr/>
          <a:lstStyle/>
          <a:p>
            <a:r>
              <a:rPr lang="en-GB" altLang="en-US"/>
              <a:t>What is Health Psychology?</a:t>
            </a:r>
          </a:p>
        </p:txBody>
      </p:sp>
      <p:sp>
        <p:nvSpPr>
          <p:cNvPr id="164867" name="Rectangle 3"/>
          <p:cNvSpPr>
            <a:spLocks noGrp="1" noChangeArrowheads="1"/>
          </p:cNvSpPr>
          <p:nvPr>
            <p:ph type="body" idx="1"/>
          </p:nvPr>
        </p:nvSpPr>
        <p:spPr>
          <a:xfrm>
            <a:off x="323850" y="1412875"/>
            <a:ext cx="8496300" cy="4752975"/>
          </a:xfrm>
        </p:spPr>
        <p:txBody>
          <a:bodyPr>
            <a:normAutofit/>
          </a:bodyPr>
          <a:lstStyle/>
          <a:p>
            <a:pPr marL="352425" indent="-352425">
              <a:spcBef>
                <a:spcPct val="35000"/>
              </a:spcBef>
              <a:spcAft>
                <a:spcPct val="35000"/>
              </a:spcAft>
              <a:buSzTx/>
              <a:buFont typeface="Wingdings" panose="05000000000000000000" pitchFamily="2" charset="2"/>
              <a:buChar char="§"/>
            </a:pPr>
            <a:r>
              <a:rPr lang="en-US" altLang="en-US" sz="2400" dirty="0">
                <a:solidFill>
                  <a:schemeClr val="folHlink"/>
                </a:solidFill>
              </a:rPr>
              <a:t>Psychology</a:t>
            </a:r>
            <a:r>
              <a:rPr lang="en-US" altLang="en-US" sz="2400" dirty="0"/>
              <a:t> </a:t>
            </a:r>
            <a:r>
              <a:rPr lang="en-GB" altLang="en-US" sz="2400" dirty="0"/>
              <a:t>is both an academic and applied discipline involving the scientific study of behaviour and mental processes.</a:t>
            </a:r>
            <a:endParaRPr lang="en-US" altLang="en-US" sz="2400" dirty="0"/>
          </a:p>
          <a:p>
            <a:pPr marL="352425" indent="-352425">
              <a:spcBef>
                <a:spcPct val="35000"/>
              </a:spcBef>
              <a:spcAft>
                <a:spcPct val="35000"/>
              </a:spcAft>
              <a:buSzTx/>
              <a:buFont typeface="Wingdings" panose="05000000000000000000" pitchFamily="2" charset="2"/>
              <a:buChar char="§"/>
            </a:pPr>
            <a:r>
              <a:rPr lang="en-US" altLang="en-US" sz="2400" dirty="0">
                <a:solidFill>
                  <a:schemeClr val="folHlink"/>
                </a:solidFill>
              </a:rPr>
              <a:t>Classic definition:</a:t>
            </a:r>
            <a:r>
              <a:rPr lang="en-US" altLang="en-US" sz="2400" dirty="0"/>
              <a:t> ‘… the aggregate of the specific educational, scientific and professional contribution of the discipline of psychology to the promotion and maintenance of health, the prevention and treatment of illness, the identification of </a:t>
            </a:r>
            <a:r>
              <a:rPr lang="en-US" altLang="en-US" sz="2400" dirty="0" err="1"/>
              <a:t>aetiologic</a:t>
            </a:r>
            <a:r>
              <a:rPr lang="en-US" altLang="en-US" sz="2400" dirty="0"/>
              <a:t> and diagnostic correlates of health, illness and related dysfunction’ (</a:t>
            </a:r>
            <a:r>
              <a:rPr lang="en-US" altLang="en-US" sz="2400" dirty="0" err="1"/>
              <a:t>Matarazzo</a:t>
            </a:r>
            <a:r>
              <a:rPr lang="en-US" altLang="en-US" sz="2400" dirty="0"/>
              <a:t>, 1980)</a:t>
            </a:r>
          </a:p>
          <a:p>
            <a:pPr marL="352425" indent="-352425">
              <a:spcBef>
                <a:spcPct val="35000"/>
              </a:spcBef>
              <a:spcAft>
                <a:spcPct val="35000"/>
              </a:spcAft>
              <a:buSzTx/>
              <a:buFont typeface="Wingdings" panose="05000000000000000000" pitchFamily="2" charset="2"/>
              <a:buChar char="§"/>
            </a:pPr>
            <a:r>
              <a:rPr lang="en-GB" altLang="en-US" sz="2400" dirty="0">
                <a:solidFill>
                  <a:schemeClr val="folHlink"/>
                </a:solidFill>
              </a:rPr>
              <a:t>Pragmatic definition:</a:t>
            </a:r>
            <a:r>
              <a:rPr lang="en-GB" altLang="en-US" sz="2400" dirty="0"/>
              <a:t> Health psychology is </a:t>
            </a:r>
            <a:r>
              <a:rPr lang="en-US" altLang="en-US" sz="2400" dirty="0"/>
              <a:t>the study of psychological processes that influence health, illness and health care</a:t>
            </a:r>
          </a:p>
        </p:txBody>
      </p:sp>
    </p:spTree>
    <p:extLst>
      <p:ext uri="{BB962C8B-B14F-4D97-AF65-F5344CB8AC3E}">
        <p14:creationId xmlns:p14="http://schemas.microsoft.com/office/powerpoint/2010/main" val="1534530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a:xfrm>
            <a:off x="423863" y="382588"/>
            <a:ext cx="8229600" cy="669925"/>
          </a:xfrm>
        </p:spPr>
        <p:txBody>
          <a:bodyPr>
            <a:noAutofit/>
          </a:bodyPr>
          <a:lstStyle/>
          <a:p>
            <a:pPr defTabSz="1016000"/>
            <a:r>
              <a:rPr lang="en-GB" altLang="en-US" sz="4000" dirty="0"/>
              <a:t>Psychological Processes in Who?</a:t>
            </a:r>
          </a:p>
        </p:txBody>
      </p:sp>
      <p:sp>
        <p:nvSpPr>
          <p:cNvPr id="166915" name="Rectangle 3"/>
          <p:cNvSpPr>
            <a:spLocks noGrp="1" noChangeArrowheads="1"/>
          </p:cNvSpPr>
          <p:nvPr>
            <p:ph type="body" idx="1"/>
          </p:nvPr>
        </p:nvSpPr>
        <p:spPr>
          <a:xfrm>
            <a:off x="248333" y="1916832"/>
            <a:ext cx="8423275" cy="4614863"/>
          </a:xfrm>
        </p:spPr>
        <p:txBody>
          <a:bodyPr/>
          <a:lstStyle/>
          <a:p>
            <a:pPr marL="381000" indent="-381000" defTabSz="1016000">
              <a:lnSpc>
                <a:spcPct val="80000"/>
              </a:lnSpc>
              <a:spcBef>
                <a:spcPct val="0"/>
              </a:spcBef>
              <a:spcAft>
                <a:spcPct val="25000"/>
              </a:spcAft>
            </a:pPr>
            <a:r>
              <a:rPr lang="en-GB" altLang="en-US" sz="2200" dirty="0"/>
              <a:t>People who </a:t>
            </a:r>
            <a:r>
              <a:rPr lang="en-GB" altLang="en-US" sz="2200" b="1" dirty="0">
                <a:solidFill>
                  <a:schemeClr val="folHlink"/>
                </a:solidFill>
              </a:rPr>
              <a:t>receive</a:t>
            </a:r>
            <a:r>
              <a:rPr lang="en-GB" altLang="en-US" sz="2200" dirty="0"/>
              <a:t> health care</a:t>
            </a:r>
          </a:p>
          <a:p>
            <a:pPr marL="825500" lvl="1" indent="-317500" defTabSz="1016000">
              <a:lnSpc>
                <a:spcPct val="80000"/>
              </a:lnSpc>
              <a:spcBef>
                <a:spcPct val="10000"/>
              </a:spcBef>
              <a:spcAft>
                <a:spcPct val="20000"/>
              </a:spcAft>
            </a:pPr>
            <a:r>
              <a:rPr lang="en-GB" altLang="en-US" sz="1800" dirty="0">
                <a:solidFill>
                  <a:schemeClr val="folHlink"/>
                </a:solidFill>
              </a:rPr>
              <a:t>Patients:</a:t>
            </a:r>
            <a:r>
              <a:rPr lang="en-GB" altLang="en-US" sz="1800" dirty="0"/>
              <a:t> anyone interacting with a health care professional or service</a:t>
            </a:r>
          </a:p>
          <a:p>
            <a:pPr marL="825500" lvl="1" indent="-317500" defTabSz="1016000">
              <a:lnSpc>
                <a:spcPct val="80000"/>
              </a:lnSpc>
              <a:spcBef>
                <a:spcPct val="10000"/>
              </a:spcBef>
              <a:spcAft>
                <a:spcPct val="20000"/>
              </a:spcAft>
            </a:pPr>
            <a:r>
              <a:rPr lang="en-GB" altLang="en-US" sz="1800" dirty="0">
                <a:solidFill>
                  <a:schemeClr val="folHlink"/>
                </a:solidFill>
              </a:rPr>
              <a:t>Users:</a:t>
            </a:r>
            <a:r>
              <a:rPr lang="en-GB" altLang="en-US" sz="1800" dirty="0"/>
              <a:t> perceived presence of symptoms driving health care use</a:t>
            </a:r>
          </a:p>
          <a:p>
            <a:pPr marL="825500" lvl="1" indent="-317500" defTabSz="1016000">
              <a:lnSpc>
                <a:spcPct val="80000"/>
              </a:lnSpc>
              <a:spcBef>
                <a:spcPct val="10000"/>
              </a:spcBef>
              <a:spcAft>
                <a:spcPct val="20000"/>
              </a:spcAft>
            </a:pPr>
            <a:r>
              <a:rPr lang="en-GB" altLang="en-US" sz="1800" dirty="0">
                <a:solidFill>
                  <a:schemeClr val="folHlink"/>
                </a:solidFill>
              </a:rPr>
              <a:t>Consumers:</a:t>
            </a:r>
            <a:r>
              <a:rPr lang="en-GB" altLang="en-US" sz="1800" dirty="0"/>
              <a:t> active, and proactive, care seeking by the asymptomatic </a:t>
            </a:r>
          </a:p>
          <a:p>
            <a:pPr marL="381000" indent="-381000" defTabSz="1016000">
              <a:lnSpc>
                <a:spcPct val="80000"/>
              </a:lnSpc>
              <a:spcBef>
                <a:spcPct val="50000"/>
              </a:spcBef>
              <a:spcAft>
                <a:spcPct val="25000"/>
              </a:spcAft>
            </a:pPr>
            <a:r>
              <a:rPr lang="en-GB" altLang="en-US" sz="2200" dirty="0"/>
              <a:t>People who </a:t>
            </a:r>
            <a:r>
              <a:rPr lang="en-GB" altLang="en-US" sz="2200" b="1" dirty="0">
                <a:solidFill>
                  <a:schemeClr val="folHlink"/>
                </a:solidFill>
              </a:rPr>
              <a:t>provide</a:t>
            </a:r>
            <a:r>
              <a:rPr lang="en-GB" altLang="en-US" sz="2200" dirty="0">
                <a:solidFill>
                  <a:schemeClr val="folHlink"/>
                </a:solidFill>
              </a:rPr>
              <a:t> </a:t>
            </a:r>
            <a:r>
              <a:rPr lang="en-GB" altLang="en-US" sz="2200" dirty="0"/>
              <a:t>health care</a:t>
            </a:r>
          </a:p>
          <a:p>
            <a:pPr marL="825500" lvl="1" indent="-317500" defTabSz="1016000">
              <a:lnSpc>
                <a:spcPct val="80000"/>
              </a:lnSpc>
              <a:spcBef>
                <a:spcPct val="10000"/>
              </a:spcBef>
              <a:spcAft>
                <a:spcPct val="20000"/>
              </a:spcAft>
            </a:pPr>
            <a:r>
              <a:rPr lang="en-GB" altLang="en-US" sz="1800" dirty="0">
                <a:solidFill>
                  <a:schemeClr val="folHlink"/>
                </a:solidFill>
              </a:rPr>
              <a:t>Providers:</a:t>
            </a:r>
            <a:r>
              <a:rPr lang="en-GB" altLang="en-US" sz="1800" dirty="0"/>
              <a:t> professional responsibility to provide care directly to patient</a:t>
            </a:r>
          </a:p>
          <a:p>
            <a:pPr marL="825500" lvl="1" indent="-317500" defTabSz="1016000">
              <a:lnSpc>
                <a:spcPct val="80000"/>
              </a:lnSpc>
              <a:spcBef>
                <a:spcPct val="10000"/>
              </a:spcBef>
              <a:spcAft>
                <a:spcPct val="20000"/>
              </a:spcAft>
            </a:pPr>
            <a:r>
              <a:rPr lang="en-GB" altLang="en-US" sz="1800" dirty="0">
                <a:solidFill>
                  <a:schemeClr val="folHlink"/>
                </a:solidFill>
              </a:rPr>
              <a:t>Carers:</a:t>
            </a:r>
            <a:r>
              <a:rPr lang="en-GB" altLang="en-US" sz="1800" dirty="0"/>
              <a:t> as above, but without professional responsibility</a:t>
            </a:r>
            <a:r>
              <a:rPr lang="en-GB" altLang="en-US" sz="1600" dirty="0"/>
              <a:t> </a:t>
            </a:r>
          </a:p>
          <a:p>
            <a:pPr marL="381000" indent="-381000" defTabSz="1016000">
              <a:lnSpc>
                <a:spcPct val="80000"/>
              </a:lnSpc>
              <a:spcBef>
                <a:spcPct val="50000"/>
              </a:spcBef>
              <a:spcAft>
                <a:spcPct val="25000"/>
              </a:spcAft>
            </a:pPr>
            <a:r>
              <a:rPr lang="en-GB" altLang="en-US" sz="2200" dirty="0"/>
              <a:t>People who </a:t>
            </a:r>
            <a:r>
              <a:rPr lang="en-GB" altLang="en-US" sz="2200" b="1" dirty="0">
                <a:solidFill>
                  <a:schemeClr val="folHlink"/>
                </a:solidFill>
              </a:rPr>
              <a:t>organise</a:t>
            </a:r>
            <a:r>
              <a:rPr lang="en-GB" altLang="en-US" sz="2200" dirty="0"/>
              <a:t> health care</a:t>
            </a:r>
          </a:p>
          <a:p>
            <a:pPr marL="825500" lvl="1" indent="-317500" defTabSz="1016000">
              <a:lnSpc>
                <a:spcPct val="80000"/>
              </a:lnSpc>
              <a:spcBef>
                <a:spcPct val="10000"/>
              </a:spcBef>
              <a:spcAft>
                <a:spcPct val="20000"/>
              </a:spcAft>
            </a:pPr>
            <a:r>
              <a:rPr lang="en-GB" altLang="en-US" sz="1800" dirty="0">
                <a:solidFill>
                  <a:schemeClr val="folHlink"/>
                </a:solidFill>
              </a:rPr>
              <a:t>Purchasers / managers:</a:t>
            </a:r>
            <a:r>
              <a:rPr lang="en-GB" altLang="en-US" sz="1800" dirty="0"/>
              <a:t> who fund and evaluate local service against benchmark quality indicator, e.g. treatment targets</a:t>
            </a:r>
          </a:p>
          <a:p>
            <a:pPr marL="825500" lvl="1" indent="-317500" defTabSz="1016000">
              <a:lnSpc>
                <a:spcPct val="80000"/>
              </a:lnSpc>
              <a:spcBef>
                <a:spcPct val="10000"/>
              </a:spcBef>
              <a:spcAft>
                <a:spcPct val="20000"/>
              </a:spcAft>
            </a:pPr>
            <a:r>
              <a:rPr lang="en-GB" altLang="en-US" sz="1800" dirty="0">
                <a:solidFill>
                  <a:schemeClr val="folHlink"/>
                </a:solidFill>
              </a:rPr>
              <a:t>Policy- / Decision-makers:</a:t>
            </a:r>
            <a:r>
              <a:rPr lang="en-GB" altLang="en-US" sz="1800" dirty="0"/>
              <a:t> set national-level quality indicators, provide clinical guidance and allocate financial resources</a:t>
            </a:r>
          </a:p>
        </p:txBody>
      </p:sp>
    </p:spTree>
    <p:extLst>
      <p:ext uri="{BB962C8B-B14F-4D97-AF65-F5344CB8AC3E}">
        <p14:creationId xmlns:p14="http://schemas.microsoft.com/office/powerpoint/2010/main" val="3552686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612775" y="228600"/>
            <a:ext cx="8153400" cy="990600"/>
          </a:xfrm>
        </p:spPr>
        <p:txBody>
          <a:bodyPr/>
          <a:lstStyle/>
          <a:p>
            <a:pPr eaLnBrk="1" hangingPunct="1"/>
            <a:r>
              <a:rPr lang="en-GB" altLang="ja-JP" sz="4000">
                <a:latin typeface="Arial" panose="020B0604020202020204" pitchFamily="34" charset="0"/>
                <a:ea typeface="ヒラギノ角ゴ Pro W3" charset="-128"/>
              </a:rPr>
              <a:t>The health psychology approach</a:t>
            </a:r>
          </a:p>
        </p:txBody>
      </p:sp>
      <p:sp>
        <p:nvSpPr>
          <p:cNvPr id="39939" name="Rectangle 3"/>
          <p:cNvSpPr>
            <a:spLocks noGrp="1" noChangeArrowheads="1"/>
          </p:cNvSpPr>
          <p:nvPr>
            <p:ph type="body" idx="1"/>
          </p:nvPr>
        </p:nvSpPr>
        <p:spPr>
          <a:xfrm>
            <a:off x="612775" y="1600200"/>
            <a:ext cx="8153400" cy="4495800"/>
          </a:xfrm>
        </p:spPr>
        <p:txBody>
          <a:bodyPr>
            <a:normAutofit fontScale="92500"/>
          </a:bodyPr>
          <a:lstStyle/>
          <a:p>
            <a:pPr eaLnBrk="1" hangingPunct="1"/>
            <a:r>
              <a:rPr lang="en-GB" altLang="ja-JP" sz="2800" dirty="0">
                <a:ea typeface="ヒラギノ角ゴ Pro W3" charset="-128"/>
              </a:rPr>
              <a:t>Who is responsible for treatment?</a:t>
            </a:r>
          </a:p>
          <a:p>
            <a:pPr lvl="1" eaLnBrk="1" hangingPunct="1"/>
            <a:r>
              <a:rPr lang="en-GB" altLang="ja-JP" sz="2400" dirty="0"/>
              <a:t>Individuals are </a:t>
            </a:r>
            <a:r>
              <a:rPr lang="en-GB" altLang="ja-JP" sz="2400" i="1" dirty="0"/>
              <a:t>also</a:t>
            </a:r>
            <a:r>
              <a:rPr lang="en-GB" altLang="ja-JP" sz="2400" dirty="0"/>
              <a:t> responsible for their treatment.</a:t>
            </a:r>
            <a:endParaRPr lang="en-GB" altLang="ja-JP" sz="2800" dirty="0"/>
          </a:p>
          <a:p>
            <a:pPr eaLnBrk="1" hangingPunct="1"/>
            <a:r>
              <a:rPr lang="en-GB" altLang="ja-JP" sz="2800" dirty="0">
                <a:ea typeface="ヒラギノ角ゴ Pro W3" charset="-128"/>
              </a:rPr>
              <a:t>What is the relationship between health and illness?</a:t>
            </a:r>
          </a:p>
          <a:p>
            <a:pPr lvl="1" eaLnBrk="1" hangingPunct="1"/>
            <a:r>
              <a:rPr lang="en-AU" altLang="ja-JP" sz="2400" dirty="0"/>
              <a:t>Illness and health are not qualitatively different: There are different degrees of each, and they are both ends of a continuum.</a:t>
            </a:r>
          </a:p>
          <a:p>
            <a:pPr lvl="2"/>
            <a:r>
              <a:rPr lang="en-AU" altLang="ja-JP" sz="2500" dirty="0"/>
              <a:t>Or probably a multi-dimensional continuum</a:t>
            </a:r>
            <a:endParaRPr lang="en-GB" altLang="ja-JP" sz="2500" dirty="0"/>
          </a:p>
          <a:p>
            <a:pPr eaLnBrk="1" hangingPunct="1"/>
            <a:r>
              <a:rPr lang="en-GB" altLang="ja-JP" sz="2800" dirty="0">
                <a:ea typeface="ヒラギノ角ゴ Pro W3" charset="-128"/>
              </a:rPr>
              <a:t>What is the role of psychology in illness?</a:t>
            </a:r>
          </a:p>
          <a:p>
            <a:pPr lvl="1" eaLnBrk="1" hangingPunct="1">
              <a:spcBef>
                <a:spcPts val="600"/>
              </a:spcBef>
            </a:pPr>
            <a:r>
              <a:rPr lang="en-GB" altLang="ja-JP" sz="2400" dirty="0"/>
              <a:t>There are not only psychological consequences, but psychological factors can be contributing to health at all stages: illness onset, help-seeking, illness adaptation, illness progression, and health outcomes.</a:t>
            </a:r>
          </a:p>
        </p:txBody>
      </p:sp>
    </p:spTree>
    <p:extLst>
      <p:ext uri="{BB962C8B-B14F-4D97-AF65-F5344CB8AC3E}">
        <p14:creationId xmlns:p14="http://schemas.microsoft.com/office/powerpoint/2010/main" val="3164403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normAutofit fontScale="90000"/>
          </a:bodyPr>
          <a:lstStyle/>
          <a:p>
            <a:r>
              <a:rPr lang="en-GB"/>
              <a:t>The biopsychosocial model (Engel, 1980)</a:t>
            </a:r>
          </a:p>
        </p:txBody>
      </p:sp>
      <p:pic>
        <p:nvPicPr>
          <p:cNvPr id="7172" name="Picture 4"/>
          <p:cNvPicPr>
            <a:picLocks noGrp="1" noChangeAspect="1" noChangeArrowheads="1"/>
          </p:cNvPicPr>
          <p:nvPr>
            <p:ph idx="1"/>
          </p:nvPr>
        </p:nvPicPr>
        <p:blipFill>
          <a:blip r:embed="rId3" cstate="print"/>
          <a:srcRect/>
          <a:stretch>
            <a:fillRect/>
          </a:stretch>
        </p:blipFill>
        <p:spPr>
          <a:xfrm>
            <a:off x="264099" y="1769988"/>
            <a:ext cx="8496300" cy="2692400"/>
          </a:xfrm>
          <a:noFill/>
          <a:ln/>
        </p:spPr>
      </p:pic>
      <p:sp>
        <p:nvSpPr>
          <p:cNvPr id="2" name="Rectangle 1"/>
          <p:cNvSpPr/>
          <p:nvPr/>
        </p:nvSpPr>
        <p:spPr>
          <a:xfrm>
            <a:off x="1196960" y="4941168"/>
            <a:ext cx="6984776" cy="1218282"/>
          </a:xfrm>
          <a:prstGeom prst="rect">
            <a:avLst/>
          </a:prstGeom>
        </p:spPr>
        <p:txBody>
          <a:bodyPr wrap="square">
            <a:spAutoFit/>
          </a:bodyPr>
          <a:lstStyle/>
          <a:p>
            <a:pPr lvl="2" indent="-228600" fontAlgn="auto">
              <a:spcBef>
                <a:spcPts val="500"/>
              </a:spcBef>
              <a:spcAft>
                <a:spcPts val="0"/>
              </a:spcAft>
              <a:buClr>
                <a:srgbClr val="DD8047"/>
              </a:buClr>
              <a:buSzPct val="75000"/>
              <a:buFont typeface="Wingdings"/>
              <a:buChar char=""/>
            </a:pPr>
            <a:r>
              <a:rPr lang="en-US" sz="2300" dirty="0">
                <a:solidFill>
                  <a:prstClr val="black"/>
                </a:solidFill>
                <a:latin typeface="Tw Cen MT"/>
              </a:rPr>
              <a:t>adopts a holistic approach;</a:t>
            </a:r>
          </a:p>
          <a:p>
            <a:pPr lvl="2" indent="-228600" fontAlgn="auto">
              <a:spcBef>
                <a:spcPts val="500"/>
              </a:spcBef>
              <a:spcAft>
                <a:spcPts val="0"/>
              </a:spcAft>
              <a:buClr>
                <a:srgbClr val="DD8047"/>
              </a:buClr>
              <a:buSzPct val="75000"/>
              <a:buFont typeface="Wingdings"/>
              <a:buChar char=""/>
            </a:pPr>
            <a:r>
              <a:rPr lang="en-US" sz="2300" dirty="0">
                <a:solidFill>
                  <a:prstClr val="black"/>
                </a:solidFill>
                <a:latin typeface="Tw Cen MT"/>
              </a:rPr>
              <a:t>adopts a systems approach of interrelated components nested within larger components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US"/>
              <a:t>Biopsychosocial Model</a:t>
            </a:r>
          </a:p>
        </p:txBody>
      </p:sp>
      <p:sp>
        <p:nvSpPr>
          <p:cNvPr id="28675" name="Rectangle 3"/>
          <p:cNvSpPr>
            <a:spLocks noGrp="1" noChangeArrowheads="1"/>
          </p:cNvSpPr>
          <p:nvPr>
            <p:ph sz="quarter" idx="1"/>
          </p:nvPr>
        </p:nvSpPr>
        <p:spPr>
          <a:xfrm>
            <a:off x="457200" y="1600200"/>
            <a:ext cx="5043488" cy="4525963"/>
          </a:xfrm>
        </p:spPr>
        <p:txBody>
          <a:bodyPr/>
          <a:lstStyle/>
          <a:p>
            <a:pPr eaLnBrk="1" hangingPunct="1"/>
            <a:r>
              <a:rPr lang="en-US" dirty="0"/>
              <a:t>Psychological component</a:t>
            </a:r>
          </a:p>
          <a:p>
            <a:pPr lvl="1" eaLnBrk="1" hangingPunct="1"/>
            <a:r>
              <a:rPr lang="en-US" dirty="0" err="1"/>
              <a:t>Behaviour</a:t>
            </a:r>
            <a:r>
              <a:rPr lang="en-US" dirty="0"/>
              <a:t> (adoption and maintenance)</a:t>
            </a:r>
          </a:p>
          <a:p>
            <a:pPr lvl="1" eaLnBrk="1" hangingPunct="1"/>
            <a:r>
              <a:rPr lang="en-US" dirty="0"/>
              <a:t>Emotional (feelings)</a:t>
            </a:r>
          </a:p>
          <a:p>
            <a:pPr lvl="1" eaLnBrk="1" hangingPunct="1"/>
            <a:r>
              <a:rPr lang="en-US" dirty="0"/>
              <a:t>Cognition (thoughts, beliefs, and attitudes)</a:t>
            </a:r>
          </a:p>
          <a:p>
            <a:pPr lvl="1" eaLnBrk="1" hangingPunct="1"/>
            <a:r>
              <a:rPr lang="en-US" dirty="0"/>
              <a:t>Personality – characteristic ways of thinking, behaving, and feeling</a:t>
            </a:r>
          </a:p>
        </p:txBody>
      </p:sp>
      <p:pic>
        <p:nvPicPr>
          <p:cNvPr id="28676" name="Picture 3" descr="learning_to_fly_by_foureyes.jpg"/>
          <p:cNvPicPr>
            <a:picLocks noChangeAspect="1"/>
          </p:cNvPicPr>
          <p:nvPr/>
        </p:nvPicPr>
        <p:blipFill>
          <a:blip r:embed="rId3" cstate="print"/>
          <a:srcRect/>
          <a:stretch>
            <a:fillRect/>
          </a:stretch>
        </p:blipFill>
        <p:spPr bwMode="auto">
          <a:xfrm>
            <a:off x="5500688" y="3214688"/>
            <a:ext cx="3643312" cy="3643312"/>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685800" y="609600"/>
            <a:ext cx="7772400" cy="803275"/>
          </a:xfrm>
        </p:spPr>
        <p:txBody>
          <a:bodyPr/>
          <a:lstStyle/>
          <a:p>
            <a:r>
              <a:rPr lang="en-GB" dirty="0"/>
              <a:t>The dual process model</a:t>
            </a:r>
          </a:p>
        </p:txBody>
      </p:sp>
      <p:pic>
        <p:nvPicPr>
          <p:cNvPr id="10244" name="Picture 4"/>
          <p:cNvPicPr>
            <a:picLocks noGrp="1" noChangeAspect="1" noChangeArrowheads="1"/>
          </p:cNvPicPr>
          <p:nvPr>
            <p:ph idx="1"/>
          </p:nvPr>
        </p:nvPicPr>
        <p:blipFill>
          <a:blip r:embed="rId3" cstate="print"/>
          <a:srcRect/>
          <a:stretch>
            <a:fillRect/>
          </a:stretch>
        </p:blipFill>
        <p:spPr>
          <a:xfrm>
            <a:off x="1115616" y="1660525"/>
            <a:ext cx="7633097" cy="4200960"/>
          </a:xfrm>
          <a:noFill/>
          <a:ln/>
        </p:spPr>
      </p:pic>
      <p:sp>
        <p:nvSpPr>
          <p:cNvPr id="2" name="TextBox 1"/>
          <p:cNvSpPr txBox="1"/>
          <p:nvPr/>
        </p:nvSpPr>
        <p:spPr>
          <a:xfrm>
            <a:off x="899592" y="6237312"/>
            <a:ext cx="7488832" cy="338554"/>
          </a:xfrm>
          <a:prstGeom prst="rect">
            <a:avLst/>
          </a:prstGeom>
          <a:noFill/>
        </p:spPr>
        <p:txBody>
          <a:bodyPr wrap="square" rtlCol="0">
            <a:spAutoFit/>
          </a:bodyPr>
          <a:lstStyle/>
          <a:p>
            <a:r>
              <a:rPr lang="en-NZ" sz="1600" dirty="0"/>
              <a:t>Much more at play ‘direct pathway’- psychoneuroimmunology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Text Box 2"/>
          <p:cNvSpPr txBox="1">
            <a:spLocks noChangeArrowheads="1"/>
          </p:cNvSpPr>
          <p:nvPr/>
        </p:nvSpPr>
        <p:spPr bwMode="auto">
          <a:xfrm>
            <a:off x="7021513" y="765175"/>
            <a:ext cx="1943100" cy="707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8" tIns="45718" rIns="91438" bIns="45718">
            <a:spAutoFit/>
          </a:bodyPr>
          <a:lstStyle/>
          <a:p>
            <a:pPr algn="ctr"/>
            <a:r>
              <a:rPr lang="en-US" altLang="en-US" sz="2000" dirty="0">
                <a:solidFill>
                  <a:schemeClr val="folHlink"/>
                </a:solidFill>
                <a:latin typeface="Verdana" panose="020B0604030504040204" pitchFamily="34" charset="0"/>
              </a:rPr>
              <a:t>Psychological</a:t>
            </a:r>
          </a:p>
          <a:p>
            <a:pPr algn="ctr"/>
            <a:r>
              <a:rPr lang="en-US" altLang="en-US" sz="2000" dirty="0">
                <a:solidFill>
                  <a:schemeClr val="folHlink"/>
                </a:solidFill>
                <a:latin typeface="Verdana" panose="020B0604030504040204" pitchFamily="34" charset="0"/>
              </a:rPr>
              <a:t>Appraisal</a:t>
            </a:r>
          </a:p>
        </p:txBody>
      </p:sp>
      <p:sp>
        <p:nvSpPr>
          <p:cNvPr id="217091" name="Text Box 3"/>
          <p:cNvSpPr txBox="1">
            <a:spLocks noChangeArrowheads="1"/>
          </p:cNvSpPr>
          <p:nvPr/>
        </p:nvSpPr>
        <p:spPr bwMode="auto">
          <a:xfrm>
            <a:off x="7677377" y="2781300"/>
            <a:ext cx="1069521" cy="707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8" tIns="45718" rIns="91438" bIns="45718">
            <a:spAutoFit/>
          </a:bodyPr>
          <a:lstStyle/>
          <a:p>
            <a:pPr algn="ctr"/>
            <a:r>
              <a:rPr lang="en-US" altLang="en-US" sz="2000" dirty="0">
                <a:solidFill>
                  <a:schemeClr val="folHlink"/>
                </a:solidFill>
                <a:latin typeface="Verdana" panose="020B0604030504040204" pitchFamily="34" charset="0"/>
              </a:rPr>
              <a:t>Salient</a:t>
            </a:r>
          </a:p>
          <a:p>
            <a:pPr algn="ctr"/>
            <a:r>
              <a:rPr lang="en-US" altLang="en-US" sz="2000" dirty="0">
                <a:solidFill>
                  <a:schemeClr val="folHlink"/>
                </a:solidFill>
                <a:latin typeface="Verdana" panose="020B0604030504040204" pitchFamily="34" charset="0"/>
              </a:rPr>
              <a:t>Event</a:t>
            </a:r>
          </a:p>
        </p:txBody>
      </p:sp>
      <p:sp>
        <p:nvSpPr>
          <p:cNvPr id="217092" name="Oval 4"/>
          <p:cNvSpPr>
            <a:spLocks noChangeArrowheads="1"/>
          </p:cNvSpPr>
          <p:nvPr/>
        </p:nvSpPr>
        <p:spPr bwMode="auto">
          <a:xfrm>
            <a:off x="7524750" y="2638425"/>
            <a:ext cx="1368425" cy="935038"/>
          </a:xfrm>
          <a:prstGeom prst="ellipse">
            <a:avLst/>
          </a:prstGeom>
          <a:noFill/>
          <a:ln w="25400">
            <a:solidFill>
              <a:schemeClr val="folHlink"/>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NZ"/>
          </a:p>
        </p:txBody>
      </p:sp>
      <p:sp>
        <p:nvSpPr>
          <p:cNvPr id="217093" name="Text Box 5"/>
          <p:cNvSpPr txBox="1">
            <a:spLocks noChangeArrowheads="1"/>
          </p:cNvSpPr>
          <p:nvPr/>
        </p:nvSpPr>
        <p:spPr bwMode="auto">
          <a:xfrm>
            <a:off x="4405313" y="5886450"/>
            <a:ext cx="1841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8" tIns="45718" rIns="91438" bIns="45718">
            <a:spAutoFit/>
          </a:bodyPr>
          <a:lstStyle/>
          <a:p>
            <a:endParaRPr lang="en-US" altLang="en-US" sz="4400">
              <a:solidFill>
                <a:schemeClr val="tx2"/>
              </a:solidFill>
            </a:endParaRPr>
          </a:p>
        </p:txBody>
      </p:sp>
      <p:sp>
        <p:nvSpPr>
          <p:cNvPr id="217094" name="Oval 6"/>
          <p:cNvSpPr>
            <a:spLocks noChangeArrowheads="1"/>
          </p:cNvSpPr>
          <p:nvPr/>
        </p:nvSpPr>
        <p:spPr bwMode="auto">
          <a:xfrm>
            <a:off x="2971800" y="838200"/>
            <a:ext cx="1524000" cy="160020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NZ"/>
          </a:p>
        </p:txBody>
      </p:sp>
      <p:sp>
        <p:nvSpPr>
          <p:cNvPr id="217095" name="Text Box 7"/>
          <p:cNvSpPr txBox="1">
            <a:spLocks noChangeArrowheads="1"/>
          </p:cNvSpPr>
          <p:nvPr/>
        </p:nvSpPr>
        <p:spPr bwMode="auto">
          <a:xfrm>
            <a:off x="473075" y="4098925"/>
            <a:ext cx="2500424" cy="400105"/>
          </a:xfrm>
          <a:prstGeom prst="rect">
            <a:avLst/>
          </a:prstGeom>
          <a:noFill/>
          <a:ln w="1270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8" tIns="45718" rIns="91438" bIns="45718">
            <a:spAutoFit/>
          </a:bodyPr>
          <a:lstStyle/>
          <a:p>
            <a:r>
              <a:rPr lang="en-US" altLang="en-US" sz="2000" dirty="0">
                <a:solidFill>
                  <a:schemeClr val="tx2"/>
                </a:solidFill>
                <a:latin typeface="Verdana" panose="020B0604030504040204" pitchFamily="34" charset="0"/>
              </a:rPr>
              <a:t>Endocrine System</a:t>
            </a:r>
          </a:p>
        </p:txBody>
      </p:sp>
      <p:sp>
        <p:nvSpPr>
          <p:cNvPr id="217096" name="Line 8"/>
          <p:cNvSpPr>
            <a:spLocks noChangeShapeType="1"/>
          </p:cNvSpPr>
          <p:nvPr/>
        </p:nvSpPr>
        <p:spPr bwMode="auto">
          <a:xfrm flipH="1">
            <a:off x="1763713" y="1628775"/>
            <a:ext cx="1747837" cy="230505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097" name="Line 9"/>
          <p:cNvSpPr>
            <a:spLocks noChangeShapeType="1"/>
          </p:cNvSpPr>
          <p:nvPr/>
        </p:nvSpPr>
        <p:spPr bwMode="auto">
          <a:xfrm flipH="1" flipV="1">
            <a:off x="5754688" y="1046163"/>
            <a:ext cx="1049337" cy="635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098" name="Line 10"/>
          <p:cNvSpPr>
            <a:spLocks noChangeShapeType="1"/>
          </p:cNvSpPr>
          <p:nvPr/>
        </p:nvSpPr>
        <p:spPr bwMode="auto">
          <a:xfrm flipH="1">
            <a:off x="2124075" y="1703388"/>
            <a:ext cx="1511300" cy="2230437"/>
          </a:xfrm>
          <a:prstGeom prst="line">
            <a:avLst/>
          </a:prstGeom>
          <a:noFill/>
          <a:ln w="44450">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099" name="Text Box 11"/>
          <p:cNvSpPr txBox="1">
            <a:spLocks noChangeArrowheads="1"/>
          </p:cNvSpPr>
          <p:nvPr/>
        </p:nvSpPr>
        <p:spPr bwMode="auto">
          <a:xfrm>
            <a:off x="5397500" y="4079875"/>
            <a:ext cx="2477982" cy="400105"/>
          </a:xfrm>
          <a:prstGeom prst="rect">
            <a:avLst/>
          </a:prstGeom>
          <a:noFill/>
          <a:ln w="1270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38" tIns="45718" rIns="91438" bIns="45718">
            <a:spAutoFit/>
          </a:bodyPr>
          <a:lstStyle/>
          <a:p>
            <a:r>
              <a:rPr lang="en-US" altLang="en-US" sz="2000" dirty="0">
                <a:solidFill>
                  <a:schemeClr val="tx2"/>
                </a:solidFill>
              </a:rPr>
              <a:t>  </a:t>
            </a:r>
            <a:r>
              <a:rPr lang="en-US" altLang="en-US" sz="2000" dirty="0">
                <a:solidFill>
                  <a:schemeClr val="tx2"/>
                </a:solidFill>
                <a:latin typeface="Verdana" panose="020B0604030504040204" pitchFamily="34" charset="0"/>
              </a:rPr>
              <a:t>Immune System</a:t>
            </a:r>
          </a:p>
        </p:txBody>
      </p:sp>
      <p:sp>
        <p:nvSpPr>
          <p:cNvPr id="217100" name="Line 12"/>
          <p:cNvSpPr>
            <a:spLocks noChangeShapeType="1"/>
          </p:cNvSpPr>
          <p:nvPr/>
        </p:nvSpPr>
        <p:spPr bwMode="auto">
          <a:xfrm>
            <a:off x="4932363" y="1651000"/>
            <a:ext cx="1295400" cy="2282825"/>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101" name="Line 13"/>
          <p:cNvSpPr>
            <a:spLocks noChangeShapeType="1"/>
          </p:cNvSpPr>
          <p:nvPr/>
        </p:nvSpPr>
        <p:spPr bwMode="auto">
          <a:xfrm>
            <a:off x="5084763" y="1574800"/>
            <a:ext cx="1503362" cy="2359025"/>
          </a:xfrm>
          <a:prstGeom prst="line">
            <a:avLst/>
          </a:prstGeom>
          <a:noFill/>
          <a:ln w="44450">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102" name="AutoShape 14"/>
          <p:cNvSpPr>
            <a:spLocks noChangeArrowheads="1"/>
          </p:cNvSpPr>
          <p:nvPr/>
        </p:nvSpPr>
        <p:spPr bwMode="auto">
          <a:xfrm>
            <a:off x="838200" y="319088"/>
            <a:ext cx="814388" cy="4371975"/>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NZ"/>
          </a:p>
        </p:txBody>
      </p:sp>
      <p:sp>
        <p:nvSpPr>
          <p:cNvPr id="217103" name="Freeform 15"/>
          <p:cNvSpPr>
            <a:spLocks/>
          </p:cNvSpPr>
          <p:nvPr/>
        </p:nvSpPr>
        <p:spPr bwMode="auto">
          <a:xfrm>
            <a:off x="990600" y="1420813"/>
            <a:ext cx="2286000" cy="2436812"/>
          </a:xfrm>
          <a:custGeom>
            <a:avLst/>
            <a:gdLst>
              <a:gd name="T0" fmla="*/ 0 w 1440"/>
              <a:gd name="T1" fmla="*/ 1536 h 1536"/>
              <a:gd name="T2" fmla="*/ 288 w 1440"/>
              <a:gd name="T3" fmla="*/ 480 h 1536"/>
              <a:gd name="T4" fmla="*/ 1440 w 1440"/>
              <a:gd name="T5" fmla="*/ 0 h 1536"/>
            </a:gdLst>
            <a:ahLst/>
            <a:cxnLst>
              <a:cxn ang="0">
                <a:pos x="T0" y="T1"/>
              </a:cxn>
              <a:cxn ang="0">
                <a:pos x="T2" y="T3"/>
              </a:cxn>
              <a:cxn ang="0">
                <a:pos x="T4" y="T5"/>
              </a:cxn>
            </a:cxnLst>
            <a:rect l="0" t="0" r="r" b="b"/>
            <a:pathLst>
              <a:path w="1440" h="1536">
                <a:moveTo>
                  <a:pt x="0" y="1536"/>
                </a:moveTo>
                <a:cubicBezTo>
                  <a:pt x="24" y="1136"/>
                  <a:pt x="48" y="736"/>
                  <a:pt x="288" y="480"/>
                </a:cubicBezTo>
                <a:cubicBezTo>
                  <a:pt x="528" y="224"/>
                  <a:pt x="984" y="112"/>
                  <a:pt x="1440" y="0"/>
                </a:cubicBezTo>
              </a:path>
            </a:pathLst>
          </a:custGeom>
          <a:noFill/>
          <a:ln w="44450" cap="flat" cmpd="sng">
            <a:solidFill>
              <a:srgbClr val="FF3300"/>
            </a:solidFill>
            <a:prstDash val="sysDot"/>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NZ"/>
          </a:p>
        </p:txBody>
      </p:sp>
      <p:sp>
        <p:nvSpPr>
          <p:cNvPr id="217104" name="Freeform 16"/>
          <p:cNvSpPr>
            <a:spLocks/>
          </p:cNvSpPr>
          <p:nvPr/>
        </p:nvSpPr>
        <p:spPr bwMode="auto">
          <a:xfrm flipH="1">
            <a:off x="5410200" y="1495425"/>
            <a:ext cx="1905000" cy="2439988"/>
          </a:xfrm>
          <a:custGeom>
            <a:avLst/>
            <a:gdLst>
              <a:gd name="T0" fmla="*/ 0 w 1440"/>
              <a:gd name="T1" fmla="*/ 1536 h 1536"/>
              <a:gd name="T2" fmla="*/ 288 w 1440"/>
              <a:gd name="T3" fmla="*/ 480 h 1536"/>
              <a:gd name="T4" fmla="*/ 1440 w 1440"/>
              <a:gd name="T5" fmla="*/ 0 h 1536"/>
            </a:gdLst>
            <a:ahLst/>
            <a:cxnLst>
              <a:cxn ang="0">
                <a:pos x="T0" y="T1"/>
              </a:cxn>
              <a:cxn ang="0">
                <a:pos x="T2" y="T3"/>
              </a:cxn>
              <a:cxn ang="0">
                <a:pos x="T4" y="T5"/>
              </a:cxn>
            </a:cxnLst>
            <a:rect l="0" t="0" r="r" b="b"/>
            <a:pathLst>
              <a:path w="1440" h="1536">
                <a:moveTo>
                  <a:pt x="0" y="1536"/>
                </a:moveTo>
                <a:cubicBezTo>
                  <a:pt x="24" y="1136"/>
                  <a:pt x="48" y="736"/>
                  <a:pt x="288" y="480"/>
                </a:cubicBezTo>
                <a:cubicBezTo>
                  <a:pt x="528" y="224"/>
                  <a:pt x="984" y="112"/>
                  <a:pt x="1440" y="0"/>
                </a:cubicBezTo>
              </a:path>
            </a:pathLst>
          </a:custGeom>
          <a:noFill/>
          <a:ln w="44450" cap="flat" cmpd="sng">
            <a:solidFill>
              <a:srgbClr val="FF3300"/>
            </a:solidFill>
            <a:prstDash val="sysDot"/>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105" name="Text Box 17"/>
          <p:cNvSpPr txBox="1">
            <a:spLocks noChangeArrowheads="1"/>
          </p:cNvSpPr>
          <p:nvPr/>
        </p:nvSpPr>
        <p:spPr bwMode="auto">
          <a:xfrm>
            <a:off x="3036888" y="5229225"/>
            <a:ext cx="2182812" cy="941388"/>
          </a:xfrm>
          <a:prstGeom prst="rect">
            <a:avLst/>
          </a:prstGeom>
          <a:noFill/>
          <a:ln w="25400">
            <a:solidFill>
              <a:srgbClr val="CC99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8" tIns="45718" rIns="91438" bIns="45718">
            <a:spAutoFit/>
          </a:bodyPr>
          <a:lstStyle/>
          <a:p>
            <a:pPr algn="ctr"/>
            <a:r>
              <a:rPr lang="en-US" altLang="en-US" sz="1800" dirty="0">
                <a:solidFill>
                  <a:schemeClr val="tx2"/>
                </a:solidFill>
                <a:latin typeface="Verdana" panose="020B0604030504040204" pitchFamily="34" charset="0"/>
              </a:rPr>
              <a:t>Physical and Psychological</a:t>
            </a:r>
          </a:p>
          <a:p>
            <a:pPr algn="ctr"/>
            <a:r>
              <a:rPr lang="en-US" altLang="en-US" sz="1800" dirty="0">
                <a:solidFill>
                  <a:schemeClr val="tx2"/>
                </a:solidFill>
                <a:latin typeface="Verdana" panose="020B0604030504040204" pitchFamily="34" charset="0"/>
              </a:rPr>
              <a:t>Health Status</a:t>
            </a:r>
          </a:p>
        </p:txBody>
      </p:sp>
      <p:sp>
        <p:nvSpPr>
          <p:cNvPr id="217106" name="Line 18"/>
          <p:cNvSpPr>
            <a:spLocks noChangeShapeType="1"/>
          </p:cNvSpPr>
          <p:nvPr/>
        </p:nvSpPr>
        <p:spPr bwMode="auto">
          <a:xfrm>
            <a:off x="1366838" y="4621213"/>
            <a:ext cx="1268412" cy="622300"/>
          </a:xfrm>
          <a:prstGeom prst="line">
            <a:avLst/>
          </a:prstGeom>
          <a:noFill/>
          <a:ln w="44450">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107" name="Line 19"/>
          <p:cNvSpPr>
            <a:spLocks noChangeShapeType="1"/>
          </p:cNvSpPr>
          <p:nvPr/>
        </p:nvSpPr>
        <p:spPr bwMode="auto">
          <a:xfrm flipH="1">
            <a:off x="5486400" y="4621213"/>
            <a:ext cx="1366838" cy="685800"/>
          </a:xfrm>
          <a:prstGeom prst="line">
            <a:avLst/>
          </a:prstGeom>
          <a:noFill/>
          <a:ln w="44450">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108" name="Freeform 20"/>
          <p:cNvSpPr>
            <a:spLocks/>
          </p:cNvSpPr>
          <p:nvPr/>
        </p:nvSpPr>
        <p:spPr bwMode="auto">
          <a:xfrm>
            <a:off x="5480050" y="3789363"/>
            <a:ext cx="3124200" cy="2425700"/>
          </a:xfrm>
          <a:custGeom>
            <a:avLst/>
            <a:gdLst>
              <a:gd name="T0" fmla="*/ 0 w 1920"/>
              <a:gd name="T1" fmla="*/ 2592 h 3024"/>
              <a:gd name="T2" fmla="*/ 1632 w 1920"/>
              <a:gd name="T3" fmla="*/ 2592 h 3024"/>
              <a:gd name="T4" fmla="*/ 1728 w 1920"/>
              <a:gd name="T5" fmla="*/ 0 h 3024"/>
            </a:gdLst>
            <a:ahLst/>
            <a:cxnLst>
              <a:cxn ang="0">
                <a:pos x="T0" y="T1"/>
              </a:cxn>
              <a:cxn ang="0">
                <a:pos x="T2" y="T3"/>
              </a:cxn>
              <a:cxn ang="0">
                <a:pos x="T4" y="T5"/>
              </a:cxn>
            </a:cxnLst>
            <a:rect l="0" t="0" r="r" b="b"/>
            <a:pathLst>
              <a:path w="1920" h="3024">
                <a:moveTo>
                  <a:pt x="0" y="2592"/>
                </a:moveTo>
                <a:cubicBezTo>
                  <a:pt x="672" y="2808"/>
                  <a:pt x="1344" y="3024"/>
                  <a:pt x="1632" y="2592"/>
                </a:cubicBezTo>
                <a:cubicBezTo>
                  <a:pt x="1920" y="2160"/>
                  <a:pt x="1712" y="432"/>
                  <a:pt x="1728" y="0"/>
                </a:cubicBezTo>
              </a:path>
            </a:pathLst>
          </a:custGeom>
          <a:noFill/>
          <a:ln w="57150" cap="flat" cmpd="sng">
            <a:solidFill>
              <a:schemeClr val="folHlink"/>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109" name="Text Box 21"/>
          <p:cNvSpPr txBox="1">
            <a:spLocks noChangeArrowheads="1"/>
          </p:cNvSpPr>
          <p:nvPr/>
        </p:nvSpPr>
        <p:spPr bwMode="auto">
          <a:xfrm>
            <a:off x="100013" y="223838"/>
            <a:ext cx="216852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CCFFFF"/>
                </a:solidFill>
                <a:prstDash val="dash"/>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8" tIns="45718" rIns="91438" bIns="45718">
            <a:spAutoFit/>
          </a:bodyPr>
          <a:lstStyle/>
          <a:p>
            <a:r>
              <a:rPr lang="en-US" altLang="en-US" sz="1400" dirty="0">
                <a:solidFill>
                  <a:schemeClr val="tx2"/>
                </a:solidFill>
                <a:latin typeface="Verdana" panose="020B0604030504040204" pitchFamily="34" charset="0"/>
              </a:rPr>
              <a:t>Nerves</a:t>
            </a:r>
          </a:p>
          <a:p>
            <a:endParaRPr lang="en-US" altLang="en-US" sz="1400" dirty="0">
              <a:solidFill>
                <a:schemeClr val="tx2"/>
              </a:solidFill>
              <a:latin typeface="Verdana" panose="020B0604030504040204" pitchFamily="34" charset="0"/>
            </a:endParaRPr>
          </a:p>
          <a:p>
            <a:r>
              <a:rPr lang="en-US" altLang="en-US" sz="1400" dirty="0">
                <a:solidFill>
                  <a:schemeClr val="tx2"/>
                </a:solidFill>
                <a:latin typeface="Verdana" panose="020B0604030504040204" pitchFamily="34" charset="0"/>
              </a:rPr>
              <a:t>Hormones</a:t>
            </a:r>
          </a:p>
          <a:p>
            <a:endParaRPr lang="en-US" altLang="en-US" sz="1400" dirty="0">
              <a:solidFill>
                <a:schemeClr val="tx2"/>
              </a:solidFill>
              <a:latin typeface="Verdana" panose="020B0604030504040204" pitchFamily="34" charset="0"/>
            </a:endParaRPr>
          </a:p>
          <a:p>
            <a:r>
              <a:rPr lang="en-US" altLang="en-US" sz="1400" dirty="0">
                <a:solidFill>
                  <a:schemeClr val="tx2"/>
                </a:solidFill>
                <a:latin typeface="Verdana" panose="020B0604030504040204" pitchFamily="34" charset="0"/>
              </a:rPr>
              <a:t>Psych Processes</a:t>
            </a:r>
          </a:p>
          <a:p>
            <a:endParaRPr lang="en-US" altLang="en-US" sz="800" dirty="0">
              <a:solidFill>
                <a:schemeClr val="tx2"/>
              </a:solidFill>
              <a:latin typeface="Verdana" panose="020B0604030504040204" pitchFamily="34" charset="0"/>
            </a:endParaRPr>
          </a:p>
        </p:txBody>
      </p:sp>
      <p:sp>
        <p:nvSpPr>
          <p:cNvPr id="217110" name="Line 22"/>
          <p:cNvSpPr>
            <a:spLocks noChangeShapeType="1"/>
          </p:cNvSpPr>
          <p:nvPr/>
        </p:nvSpPr>
        <p:spPr bwMode="auto">
          <a:xfrm>
            <a:off x="603250" y="981075"/>
            <a:ext cx="990600" cy="0"/>
          </a:xfrm>
          <a:prstGeom prst="line">
            <a:avLst/>
          </a:prstGeom>
          <a:noFill/>
          <a:ln w="44450">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NZ"/>
          </a:p>
        </p:txBody>
      </p:sp>
      <p:sp>
        <p:nvSpPr>
          <p:cNvPr id="217111" name="Line 23"/>
          <p:cNvSpPr>
            <a:spLocks noChangeShapeType="1"/>
          </p:cNvSpPr>
          <p:nvPr/>
        </p:nvSpPr>
        <p:spPr bwMode="auto">
          <a:xfrm>
            <a:off x="539750" y="577850"/>
            <a:ext cx="989013"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NZ"/>
          </a:p>
        </p:txBody>
      </p:sp>
      <p:sp>
        <p:nvSpPr>
          <p:cNvPr id="217112" name="Line 24"/>
          <p:cNvSpPr>
            <a:spLocks noChangeShapeType="1"/>
          </p:cNvSpPr>
          <p:nvPr/>
        </p:nvSpPr>
        <p:spPr bwMode="auto">
          <a:xfrm>
            <a:off x="539750" y="1420813"/>
            <a:ext cx="989013" cy="0"/>
          </a:xfrm>
          <a:prstGeom prst="line">
            <a:avLst/>
          </a:prstGeom>
          <a:noFill/>
          <a:ln w="41275">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NZ"/>
          </a:p>
        </p:txBody>
      </p:sp>
      <p:sp>
        <p:nvSpPr>
          <p:cNvPr id="217113" name="Line 25"/>
          <p:cNvSpPr>
            <a:spLocks noChangeShapeType="1"/>
          </p:cNvSpPr>
          <p:nvPr/>
        </p:nvSpPr>
        <p:spPr bwMode="auto">
          <a:xfrm flipH="1">
            <a:off x="3995738" y="1773238"/>
            <a:ext cx="144462" cy="1800225"/>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114" name="Line 26"/>
          <p:cNvSpPr>
            <a:spLocks noChangeShapeType="1"/>
          </p:cNvSpPr>
          <p:nvPr/>
        </p:nvSpPr>
        <p:spPr bwMode="auto">
          <a:xfrm>
            <a:off x="4284663" y="1804988"/>
            <a:ext cx="71437" cy="1768475"/>
          </a:xfrm>
          <a:prstGeom prst="line">
            <a:avLst/>
          </a:prstGeom>
          <a:noFill/>
          <a:ln w="44450">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115" name="Oval 27"/>
          <p:cNvSpPr>
            <a:spLocks noChangeArrowheads="1"/>
          </p:cNvSpPr>
          <p:nvPr/>
        </p:nvSpPr>
        <p:spPr bwMode="auto">
          <a:xfrm>
            <a:off x="7019925" y="549275"/>
            <a:ext cx="1944688" cy="1008063"/>
          </a:xfrm>
          <a:prstGeom prst="ellipse">
            <a:avLst/>
          </a:prstGeom>
          <a:noFill/>
          <a:ln w="28575">
            <a:solidFill>
              <a:schemeClr val="folHlink"/>
            </a:solidFill>
            <a:round/>
            <a:headEnd/>
            <a:tailEnd/>
          </a:ln>
          <a:effectLst/>
          <a:extLst>
            <a:ext uri="{909E8E84-426E-40DD-AFC4-6F175D3DCCD1}">
              <a14:hiddenFill xmlns:a14="http://schemas.microsoft.com/office/drawing/2010/main">
                <a:solidFill>
                  <a:srgbClr val="CCFFFF">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295" tIns="41148" rIns="82295" bIns="41148" anchor="ctr"/>
          <a:lstStyle>
            <a:lvl1pPr defTabSz="822325">
              <a:defRPr>
                <a:solidFill>
                  <a:schemeClr val="tx1"/>
                </a:solidFill>
                <a:latin typeface="Arial" panose="020B0604020202020204" pitchFamily="34" charset="0"/>
              </a:defRPr>
            </a:lvl1pPr>
            <a:lvl2pPr marL="411163" defTabSz="822325">
              <a:defRPr>
                <a:solidFill>
                  <a:schemeClr val="tx1"/>
                </a:solidFill>
                <a:latin typeface="Arial" panose="020B0604020202020204" pitchFamily="34" charset="0"/>
              </a:defRPr>
            </a:lvl2pPr>
            <a:lvl3pPr marL="822325" defTabSz="822325">
              <a:defRPr>
                <a:solidFill>
                  <a:schemeClr val="tx1"/>
                </a:solidFill>
                <a:latin typeface="Arial" panose="020B0604020202020204" pitchFamily="34" charset="0"/>
              </a:defRPr>
            </a:lvl3pPr>
            <a:lvl4pPr marL="1235075" defTabSz="822325">
              <a:defRPr>
                <a:solidFill>
                  <a:schemeClr val="tx1"/>
                </a:solidFill>
                <a:latin typeface="Arial" panose="020B0604020202020204" pitchFamily="34" charset="0"/>
              </a:defRPr>
            </a:lvl4pPr>
            <a:lvl5pPr marL="1646238" defTabSz="822325">
              <a:defRPr>
                <a:solidFill>
                  <a:schemeClr val="tx1"/>
                </a:solidFill>
                <a:latin typeface="Arial" panose="020B0604020202020204" pitchFamily="34" charset="0"/>
              </a:defRPr>
            </a:lvl5pPr>
            <a:lvl6pPr marL="2103438" defTabSz="822325" fontAlgn="base">
              <a:spcBef>
                <a:spcPct val="0"/>
              </a:spcBef>
              <a:spcAft>
                <a:spcPct val="0"/>
              </a:spcAft>
              <a:defRPr>
                <a:solidFill>
                  <a:schemeClr val="tx1"/>
                </a:solidFill>
                <a:latin typeface="Arial" panose="020B0604020202020204" pitchFamily="34" charset="0"/>
              </a:defRPr>
            </a:lvl6pPr>
            <a:lvl7pPr marL="2560638" defTabSz="822325" fontAlgn="base">
              <a:spcBef>
                <a:spcPct val="0"/>
              </a:spcBef>
              <a:spcAft>
                <a:spcPct val="0"/>
              </a:spcAft>
              <a:defRPr>
                <a:solidFill>
                  <a:schemeClr val="tx1"/>
                </a:solidFill>
                <a:latin typeface="Arial" panose="020B0604020202020204" pitchFamily="34" charset="0"/>
              </a:defRPr>
            </a:lvl7pPr>
            <a:lvl8pPr marL="3017838" defTabSz="822325" fontAlgn="base">
              <a:spcBef>
                <a:spcPct val="0"/>
              </a:spcBef>
              <a:spcAft>
                <a:spcPct val="0"/>
              </a:spcAft>
              <a:defRPr>
                <a:solidFill>
                  <a:schemeClr val="tx1"/>
                </a:solidFill>
                <a:latin typeface="Arial" panose="020B0604020202020204" pitchFamily="34" charset="0"/>
              </a:defRPr>
            </a:lvl8pPr>
            <a:lvl9pPr marL="3475038" defTabSz="822325" fontAlgn="base">
              <a:spcBef>
                <a:spcPct val="0"/>
              </a:spcBef>
              <a:spcAft>
                <a:spcPct val="0"/>
              </a:spcAft>
              <a:defRPr>
                <a:solidFill>
                  <a:schemeClr val="tx1"/>
                </a:solidFill>
                <a:latin typeface="Arial" panose="020B0604020202020204" pitchFamily="34" charset="0"/>
              </a:defRPr>
            </a:lvl9pPr>
          </a:lstStyle>
          <a:p>
            <a:pPr algn="ctr"/>
            <a:endParaRPr lang="en-US" altLang="en-US" sz="1600">
              <a:latin typeface="Verdana" panose="020B0604030504040204" pitchFamily="34" charset="0"/>
            </a:endParaRPr>
          </a:p>
        </p:txBody>
      </p:sp>
      <p:sp>
        <p:nvSpPr>
          <p:cNvPr id="217116" name="Line 28"/>
          <p:cNvSpPr>
            <a:spLocks noChangeShapeType="1"/>
          </p:cNvSpPr>
          <p:nvPr/>
        </p:nvSpPr>
        <p:spPr bwMode="auto">
          <a:xfrm>
            <a:off x="4138613" y="4581525"/>
            <a:ext cx="1587" cy="576263"/>
          </a:xfrm>
          <a:prstGeom prst="line">
            <a:avLst/>
          </a:prstGeom>
          <a:noFill/>
          <a:ln w="44450">
            <a:solidFill>
              <a:srgbClr val="FF3300"/>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117" name="Text Box 29"/>
          <p:cNvSpPr txBox="1">
            <a:spLocks noChangeArrowheads="1"/>
          </p:cNvSpPr>
          <p:nvPr/>
        </p:nvSpPr>
        <p:spPr bwMode="auto">
          <a:xfrm rot="-1000070">
            <a:off x="1331913" y="4724400"/>
            <a:ext cx="144462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CC99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9" tIns="45719" rIns="91439" bIns="45719">
            <a:spAutoFit/>
          </a:bodyPr>
          <a:lstStyle/>
          <a:p>
            <a:pPr algn="ctr">
              <a:lnSpc>
                <a:spcPct val="90000"/>
              </a:lnSpc>
            </a:pPr>
            <a:r>
              <a:rPr lang="en-GB" altLang="en-US" sz="1400" b="1">
                <a:solidFill>
                  <a:srgbClr val="FF33CC"/>
                </a:solidFill>
                <a:latin typeface="Verdana" panose="020B0604030504040204" pitchFamily="34" charset="0"/>
              </a:rPr>
              <a:t>Metabolic</a:t>
            </a:r>
          </a:p>
          <a:p>
            <a:pPr algn="ctr">
              <a:lnSpc>
                <a:spcPct val="90000"/>
              </a:lnSpc>
            </a:pPr>
            <a:r>
              <a:rPr lang="en-GB" altLang="en-US" sz="1400" b="1">
                <a:solidFill>
                  <a:srgbClr val="FF33CC"/>
                </a:solidFill>
                <a:latin typeface="Verdana" panose="020B0604030504040204" pitchFamily="34" charset="0"/>
              </a:rPr>
              <a:t>dysfunction</a:t>
            </a:r>
          </a:p>
        </p:txBody>
      </p:sp>
      <p:sp>
        <p:nvSpPr>
          <p:cNvPr id="217118" name="Text Box 30"/>
          <p:cNvSpPr txBox="1">
            <a:spLocks noChangeArrowheads="1"/>
          </p:cNvSpPr>
          <p:nvPr/>
        </p:nvSpPr>
        <p:spPr bwMode="auto">
          <a:xfrm>
            <a:off x="3087688" y="3759200"/>
            <a:ext cx="2138362" cy="707884"/>
          </a:xfrm>
          <a:prstGeom prst="rect">
            <a:avLst/>
          </a:prstGeom>
          <a:noFill/>
          <a:ln w="12700">
            <a:solidFill>
              <a:schemeClr val="tx2"/>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9" tIns="45719" rIns="91439" bIns="45719">
            <a:spAutoFit/>
          </a:bodyPr>
          <a:lstStyle/>
          <a:p>
            <a:pPr algn="ctr">
              <a:spcBef>
                <a:spcPct val="50000"/>
              </a:spcBef>
            </a:pPr>
            <a:r>
              <a:rPr lang="en-GB" altLang="en-US" sz="2000" dirty="0">
                <a:solidFill>
                  <a:schemeClr val="tx2"/>
                </a:solidFill>
                <a:latin typeface="Verdana" panose="020B0604030504040204" pitchFamily="34" charset="0"/>
              </a:rPr>
              <a:t>Cardiovascular System</a:t>
            </a:r>
          </a:p>
        </p:txBody>
      </p:sp>
      <p:sp>
        <p:nvSpPr>
          <p:cNvPr id="217119" name="Text Box 31"/>
          <p:cNvSpPr txBox="1">
            <a:spLocks noChangeArrowheads="1"/>
          </p:cNvSpPr>
          <p:nvPr/>
        </p:nvSpPr>
        <p:spPr bwMode="auto">
          <a:xfrm>
            <a:off x="2497138" y="549275"/>
            <a:ext cx="3565525" cy="9233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8" tIns="45718" rIns="91438" bIns="45718">
            <a:spAutoFit/>
          </a:bodyPr>
          <a:lstStyle/>
          <a:p>
            <a:pPr algn="ctr"/>
            <a:r>
              <a:rPr lang="en-US" altLang="en-US" sz="1800" dirty="0">
                <a:solidFill>
                  <a:schemeClr val="tx2"/>
                </a:solidFill>
                <a:latin typeface="Verdana" panose="020B0604030504040204" pitchFamily="34" charset="0"/>
              </a:rPr>
              <a:t>Nervous System: Physiological</a:t>
            </a:r>
          </a:p>
          <a:p>
            <a:pPr algn="ctr"/>
            <a:r>
              <a:rPr lang="en-US" altLang="en-US" sz="1800" dirty="0">
                <a:solidFill>
                  <a:schemeClr val="tx2"/>
                </a:solidFill>
                <a:latin typeface="Verdana" panose="020B0604030504040204" pitchFamily="34" charset="0"/>
              </a:rPr>
              <a:t>Reactivity</a:t>
            </a:r>
          </a:p>
        </p:txBody>
      </p:sp>
      <p:sp>
        <p:nvSpPr>
          <p:cNvPr id="217120" name="Oval 32"/>
          <p:cNvSpPr>
            <a:spLocks noChangeArrowheads="1"/>
          </p:cNvSpPr>
          <p:nvPr/>
        </p:nvSpPr>
        <p:spPr bwMode="auto">
          <a:xfrm>
            <a:off x="2987675" y="404813"/>
            <a:ext cx="2620963" cy="1152525"/>
          </a:xfrm>
          <a:prstGeom prst="ellipse">
            <a:avLst/>
          </a:prstGeom>
          <a:noFill/>
          <a:ln w="25400">
            <a:solidFill>
              <a:schemeClr val="tx2"/>
            </a:solidFill>
            <a:round/>
            <a:headEnd/>
            <a:tailEnd/>
          </a:ln>
          <a:effectLst/>
          <a:extLst>
            <a:ext uri="{909E8E84-426E-40DD-AFC4-6F175D3DCCD1}">
              <a14:hiddenFill xmlns:a14="http://schemas.microsoft.com/office/drawing/2010/main">
                <a:solidFill>
                  <a:srgbClr val="CCFFFF">
                    <a:alpha val="50000"/>
                  </a:srgbClr>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82295" tIns="41148" rIns="82295" bIns="41148" anchor="ctr"/>
          <a:lstStyle>
            <a:lvl1pPr defTabSz="822325">
              <a:defRPr>
                <a:solidFill>
                  <a:schemeClr val="tx1"/>
                </a:solidFill>
                <a:latin typeface="Arial" panose="020B0604020202020204" pitchFamily="34" charset="0"/>
              </a:defRPr>
            </a:lvl1pPr>
            <a:lvl2pPr marL="411163" defTabSz="822325">
              <a:defRPr>
                <a:solidFill>
                  <a:schemeClr val="tx1"/>
                </a:solidFill>
                <a:latin typeface="Arial" panose="020B0604020202020204" pitchFamily="34" charset="0"/>
              </a:defRPr>
            </a:lvl2pPr>
            <a:lvl3pPr marL="822325" defTabSz="822325">
              <a:defRPr>
                <a:solidFill>
                  <a:schemeClr val="tx1"/>
                </a:solidFill>
                <a:latin typeface="Arial" panose="020B0604020202020204" pitchFamily="34" charset="0"/>
              </a:defRPr>
            </a:lvl3pPr>
            <a:lvl4pPr marL="1235075" defTabSz="822325">
              <a:defRPr>
                <a:solidFill>
                  <a:schemeClr val="tx1"/>
                </a:solidFill>
                <a:latin typeface="Arial" panose="020B0604020202020204" pitchFamily="34" charset="0"/>
              </a:defRPr>
            </a:lvl4pPr>
            <a:lvl5pPr marL="1646238" defTabSz="822325">
              <a:defRPr>
                <a:solidFill>
                  <a:schemeClr val="tx1"/>
                </a:solidFill>
                <a:latin typeface="Arial" panose="020B0604020202020204" pitchFamily="34" charset="0"/>
              </a:defRPr>
            </a:lvl5pPr>
            <a:lvl6pPr marL="2103438" defTabSz="822325" fontAlgn="base">
              <a:spcBef>
                <a:spcPct val="0"/>
              </a:spcBef>
              <a:spcAft>
                <a:spcPct val="0"/>
              </a:spcAft>
              <a:defRPr>
                <a:solidFill>
                  <a:schemeClr val="tx1"/>
                </a:solidFill>
                <a:latin typeface="Arial" panose="020B0604020202020204" pitchFamily="34" charset="0"/>
              </a:defRPr>
            </a:lvl6pPr>
            <a:lvl7pPr marL="2560638" defTabSz="822325" fontAlgn="base">
              <a:spcBef>
                <a:spcPct val="0"/>
              </a:spcBef>
              <a:spcAft>
                <a:spcPct val="0"/>
              </a:spcAft>
              <a:defRPr>
                <a:solidFill>
                  <a:schemeClr val="tx1"/>
                </a:solidFill>
                <a:latin typeface="Arial" panose="020B0604020202020204" pitchFamily="34" charset="0"/>
              </a:defRPr>
            </a:lvl7pPr>
            <a:lvl8pPr marL="3017838" defTabSz="822325" fontAlgn="base">
              <a:spcBef>
                <a:spcPct val="0"/>
              </a:spcBef>
              <a:spcAft>
                <a:spcPct val="0"/>
              </a:spcAft>
              <a:defRPr>
                <a:solidFill>
                  <a:schemeClr val="tx1"/>
                </a:solidFill>
                <a:latin typeface="Arial" panose="020B0604020202020204" pitchFamily="34" charset="0"/>
              </a:defRPr>
            </a:lvl8pPr>
            <a:lvl9pPr marL="3475038" defTabSz="822325" fontAlgn="base">
              <a:spcBef>
                <a:spcPct val="0"/>
              </a:spcBef>
              <a:spcAft>
                <a:spcPct val="0"/>
              </a:spcAft>
              <a:defRPr>
                <a:solidFill>
                  <a:schemeClr val="tx1"/>
                </a:solidFill>
                <a:latin typeface="Arial" panose="020B0604020202020204" pitchFamily="34" charset="0"/>
              </a:defRPr>
            </a:lvl9pPr>
          </a:lstStyle>
          <a:p>
            <a:pPr algn="ctr"/>
            <a:endParaRPr lang="en-US" altLang="en-US" sz="1600">
              <a:latin typeface="Verdana" panose="020B0604030504040204" pitchFamily="34" charset="0"/>
            </a:endParaRPr>
          </a:p>
        </p:txBody>
      </p:sp>
      <p:sp>
        <p:nvSpPr>
          <p:cNvPr id="217121" name="Line 33"/>
          <p:cNvSpPr>
            <a:spLocks noChangeShapeType="1"/>
          </p:cNvSpPr>
          <p:nvPr/>
        </p:nvSpPr>
        <p:spPr bwMode="auto">
          <a:xfrm flipH="1" flipV="1">
            <a:off x="8101013" y="1700213"/>
            <a:ext cx="71437" cy="792162"/>
          </a:xfrm>
          <a:prstGeom prst="line">
            <a:avLst/>
          </a:prstGeom>
          <a:noFill/>
          <a:ln w="5080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NZ"/>
          </a:p>
        </p:txBody>
      </p:sp>
      <p:sp>
        <p:nvSpPr>
          <p:cNvPr id="217122" name="Text Box 34"/>
          <p:cNvSpPr txBox="1">
            <a:spLocks noChangeArrowheads="1"/>
          </p:cNvSpPr>
          <p:nvPr/>
        </p:nvSpPr>
        <p:spPr bwMode="auto">
          <a:xfrm rot="1432298">
            <a:off x="5364163" y="4724400"/>
            <a:ext cx="154305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CC99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9" tIns="45719" rIns="91439" bIns="45719">
            <a:spAutoFit/>
          </a:bodyPr>
          <a:lstStyle/>
          <a:p>
            <a:pPr algn="ctr">
              <a:lnSpc>
                <a:spcPct val="90000"/>
              </a:lnSpc>
            </a:pPr>
            <a:r>
              <a:rPr lang="en-GB" altLang="en-US" sz="1400" b="1">
                <a:solidFill>
                  <a:srgbClr val="FF33CC"/>
                </a:solidFill>
                <a:latin typeface="Verdana" panose="020B0604030504040204" pitchFamily="34" charset="0"/>
              </a:rPr>
              <a:t>Lowered</a:t>
            </a:r>
          </a:p>
          <a:p>
            <a:pPr algn="ctr">
              <a:lnSpc>
                <a:spcPct val="90000"/>
              </a:lnSpc>
            </a:pPr>
            <a:r>
              <a:rPr lang="en-GB" altLang="en-US" sz="1400" b="1">
                <a:solidFill>
                  <a:srgbClr val="FF33CC"/>
                </a:solidFill>
                <a:latin typeface="Verdana" panose="020B0604030504040204" pitchFamily="34" charset="0"/>
              </a:rPr>
              <a:t>immunity</a:t>
            </a:r>
          </a:p>
        </p:txBody>
      </p:sp>
      <p:sp>
        <p:nvSpPr>
          <p:cNvPr id="217123" name="Text Box 35"/>
          <p:cNvSpPr txBox="1">
            <a:spLocks noChangeArrowheads="1"/>
          </p:cNvSpPr>
          <p:nvPr/>
        </p:nvSpPr>
        <p:spPr bwMode="auto">
          <a:xfrm>
            <a:off x="2698750" y="4508500"/>
            <a:ext cx="2881313"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CC99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9" tIns="45719" rIns="91439" bIns="45719">
            <a:spAutoFit/>
          </a:bodyPr>
          <a:lstStyle/>
          <a:p>
            <a:pPr algn="ctr">
              <a:lnSpc>
                <a:spcPct val="90000"/>
              </a:lnSpc>
            </a:pPr>
            <a:r>
              <a:rPr lang="en-GB" altLang="en-US" sz="1400" b="1">
                <a:solidFill>
                  <a:srgbClr val="FF33CC"/>
                </a:solidFill>
                <a:latin typeface="Verdana" panose="020B0604030504040204" pitchFamily="34" charset="0"/>
              </a:rPr>
              <a:t>Essential</a:t>
            </a:r>
          </a:p>
          <a:p>
            <a:pPr algn="ctr">
              <a:lnSpc>
                <a:spcPct val="90000"/>
              </a:lnSpc>
            </a:pPr>
            <a:r>
              <a:rPr lang="en-GB" altLang="en-US" sz="1400" b="1">
                <a:solidFill>
                  <a:srgbClr val="FF33CC"/>
                </a:solidFill>
                <a:latin typeface="Verdana" panose="020B0604030504040204" pitchFamily="34" charset="0"/>
              </a:rPr>
              <a:t>Hypertension</a:t>
            </a:r>
          </a:p>
        </p:txBody>
      </p:sp>
      <p:sp>
        <p:nvSpPr>
          <p:cNvPr id="217124" name="Text Box 36"/>
          <p:cNvSpPr txBox="1">
            <a:spLocks noChangeArrowheads="1"/>
          </p:cNvSpPr>
          <p:nvPr/>
        </p:nvSpPr>
        <p:spPr bwMode="auto">
          <a:xfrm rot="2055569">
            <a:off x="7288213" y="5040313"/>
            <a:ext cx="174783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CC99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9" tIns="45719" rIns="91439" bIns="45719">
            <a:spAutoFit/>
          </a:bodyPr>
          <a:lstStyle/>
          <a:p>
            <a:pPr algn="ctr">
              <a:lnSpc>
                <a:spcPct val="90000"/>
              </a:lnSpc>
            </a:pPr>
            <a:r>
              <a:rPr lang="en-GB" altLang="en-US" sz="1400" b="1">
                <a:solidFill>
                  <a:srgbClr val="FF33CC"/>
                </a:solidFill>
                <a:latin typeface="Verdana" panose="020B0604030504040204" pitchFamily="34" charset="0"/>
              </a:rPr>
              <a:t>Hypervigilance - more events</a:t>
            </a:r>
          </a:p>
        </p:txBody>
      </p:sp>
      <p:sp>
        <p:nvSpPr>
          <p:cNvPr id="217125" name="Text Box 37"/>
          <p:cNvSpPr txBox="1">
            <a:spLocks noChangeArrowheads="1"/>
          </p:cNvSpPr>
          <p:nvPr/>
        </p:nvSpPr>
        <p:spPr bwMode="auto">
          <a:xfrm>
            <a:off x="7380288" y="1989138"/>
            <a:ext cx="15398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CC99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9" tIns="45719" rIns="91439" bIns="45719">
            <a:spAutoFit/>
          </a:bodyPr>
          <a:lstStyle/>
          <a:p>
            <a:pPr algn="ctr">
              <a:lnSpc>
                <a:spcPct val="90000"/>
              </a:lnSpc>
            </a:pPr>
            <a:r>
              <a:rPr lang="en-GB" altLang="en-US" sz="1400" b="1">
                <a:solidFill>
                  <a:srgbClr val="FF33CC"/>
                </a:solidFill>
                <a:latin typeface="Verdana" panose="020B0604030504040204" pitchFamily="34" charset="0"/>
              </a:rPr>
              <a:t>Sensitivity - more severe</a:t>
            </a:r>
          </a:p>
        </p:txBody>
      </p:sp>
      <p:sp>
        <p:nvSpPr>
          <p:cNvPr id="217126" name="Text Box 38"/>
          <p:cNvSpPr txBox="1">
            <a:spLocks noChangeArrowheads="1"/>
          </p:cNvSpPr>
          <p:nvPr/>
        </p:nvSpPr>
        <p:spPr bwMode="auto">
          <a:xfrm rot="-2732128">
            <a:off x="5648325" y="841376"/>
            <a:ext cx="1349375"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25400">
                <a:solidFill>
                  <a:srgbClr val="CC99FF"/>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9" tIns="45719" rIns="91439" bIns="45719">
            <a:spAutoFit/>
          </a:bodyPr>
          <a:lstStyle/>
          <a:p>
            <a:pPr algn="ctr">
              <a:lnSpc>
                <a:spcPct val="90000"/>
              </a:lnSpc>
            </a:pPr>
            <a:r>
              <a:rPr lang="en-GB" altLang="en-US" sz="1400" b="1">
                <a:solidFill>
                  <a:srgbClr val="FF33CC"/>
                </a:solidFill>
                <a:latin typeface="Verdana" panose="020B0604030504040204" pitchFamily="34" charset="0"/>
              </a:rPr>
              <a:t>Chronic</a:t>
            </a:r>
          </a:p>
          <a:p>
            <a:pPr algn="ctr">
              <a:lnSpc>
                <a:spcPct val="90000"/>
              </a:lnSpc>
            </a:pPr>
            <a:r>
              <a:rPr lang="en-GB" altLang="en-US" sz="1400" b="1">
                <a:solidFill>
                  <a:srgbClr val="FF33CC"/>
                </a:solidFill>
                <a:latin typeface="Verdana" panose="020B0604030504040204" pitchFamily="34" charset="0"/>
              </a:rPr>
              <a:t>Stress</a:t>
            </a:r>
          </a:p>
        </p:txBody>
      </p:sp>
      <p:sp>
        <p:nvSpPr>
          <p:cNvPr id="217127" name="Text Box 39"/>
          <p:cNvSpPr txBox="1">
            <a:spLocks noChangeArrowheads="1"/>
          </p:cNvSpPr>
          <p:nvPr/>
        </p:nvSpPr>
        <p:spPr bwMode="auto">
          <a:xfrm>
            <a:off x="1476375" y="1989138"/>
            <a:ext cx="1223963" cy="492125"/>
          </a:xfrm>
          <a:prstGeom prst="rect">
            <a:avLst/>
          </a:prstGeom>
          <a:noFill/>
          <a:ln w="158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9" tIns="45719" rIns="91439" bIns="45719">
            <a:spAutoFit/>
          </a:bodyPr>
          <a:lstStyle/>
          <a:p>
            <a:pPr algn="ctr">
              <a:lnSpc>
                <a:spcPct val="90000"/>
              </a:lnSpc>
            </a:pPr>
            <a:r>
              <a:rPr lang="en-GB" altLang="en-US" sz="1400" b="1">
                <a:solidFill>
                  <a:srgbClr val="FF33CC"/>
                </a:solidFill>
                <a:latin typeface="Verdana" panose="020B0604030504040204" pitchFamily="34" charset="0"/>
              </a:rPr>
              <a:t>GI: IBS, ulcers</a:t>
            </a:r>
          </a:p>
        </p:txBody>
      </p:sp>
      <p:sp>
        <p:nvSpPr>
          <p:cNvPr id="217128" name="Text Box 40"/>
          <p:cNvSpPr txBox="1">
            <a:spLocks noChangeArrowheads="1"/>
          </p:cNvSpPr>
          <p:nvPr/>
        </p:nvSpPr>
        <p:spPr bwMode="auto">
          <a:xfrm>
            <a:off x="2339975" y="2720975"/>
            <a:ext cx="1868488" cy="492125"/>
          </a:xfrm>
          <a:prstGeom prst="rect">
            <a:avLst/>
          </a:prstGeom>
          <a:noFill/>
          <a:ln w="158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9" tIns="45719" rIns="91439" bIns="45719">
            <a:spAutoFit/>
          </a:bodyPr>
          <a:lstStyle/>
          <a:p>
            <a:pPr algn="ctr">
              <a:lnSpc>
                <a:spcPct val="90000"/>
              </a:lnSpc>
            </a:pPr>
            <a:r>
              <a:rPr lang="en-GB" altLang="en-US" sz="1400" b="1">
                <a:solidFill>
                  <a:srgbClr val="FF33CC"/>
                </a:solidFill>
                <a:latin typeface="Verdana" panose="020B0604030504040204" pitchFamily="34" charset="0"/>
              </a:rPr>
              <a:t>RS: impotence, amenorrhea</a:t>
            </a:r>
          </a:p>
        </p:txBody>
      </p:sp>
      <p:sp>
        <p:nvSpPr>
          <p:cNvPr id="217129" name="Text Box 41"/>
          <p:cNvSpPr txBox="1">
            <a:spLocks noChangeArrowheads="1"/>
          </p:cNvSpPr>
          <p:nvPr/>
        </p:nvSpPr>
        <p:spPr bwMode="auto">
          <a:xfrm>
            <a:off x="4429125" y="2720975"/>
            <a:ext cx="1871663" cy="492125"/>
          </a:xfrm>
          <a:prstGeom prst="rect">
            <a:avLst/>
          </a:prstGeom>
          <a:noFill/>
          <a:ln w="158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9" tIns="45719" rIns="91439" bIns="45719">
            <a:spAutoFit/>
          </a:bodyPr>
          <a:lstStyle/>
          <a:p>
            <a:pPr algn="ctr">
              <a:lnSpc>
                <a:spcPct val="90000"/>
              </a:lnSpc>
            </a:pPr>
            <a:r>
              <a:rPr lang="en-GB" altLang="en-US" sz="1400" b="1" dirty="0">
                <a:solidFill>
                  <a:srgbClr val="FF33CC"/>
                </a:solidFill>
                <a:latin typeface="Verdana" panose="020B0604030504040204" pitchFamily="34" charset="0"/>
              </a:rPr>
              <a:t>Res: asthma, hyperventilation</a:t>
            </a:r>
          </a:p>
        </p:txBody>
      </p:sp>
      <p:sp>
        <p:nvSpPr>
          <p:cNvPr id="217130" name="Text Box 42"/>
          <p:cNvSpPr txBox="1">
            <a:spLocks noChangeArrowheads="1"/>
          </p:cNvSpPr>
          <p:nvPr/>
        </p:nvSpPr>
        <p:spPr bwMode="auto">
          <a:xfrm>
            <a:off x="5292725" y="1989138"/>
            <a:ext cx="2087563" cy="492125"/>
          </a:xfrm>
          <a:prstGeom prst="rect">
            <a:avLst/>
          </a:prstGeom>
          <a:noFill/>
          <a:ln w="15875">
            <a:solidFill>
              <a:srgbClr val="FF33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39" tIns="45719" rIns="91439" bIns="45719">
            <a:spAutoFit/>
          </a:bodyPr>
          <a:lstStyle/>
          <a:p>
            <a:pPr algn="ctr">
              <a:lnSpc>
                <a:spcPct val="90000"/>
              </a:lnSpc>
            </a:pPr>
            <a:r>
              <a:rPr lang="en-GB" altLang="en-US" sz="1400" b="1">
                <a:solidFill>
                  <a:srgbClr val="FF33CC"/>
                </a:solidFill>
                <a:latin typeface="Verdana" panose="020B0604030504040204" pitchFamily="34" charset="0"/>
              </a:rPr>
              <a:t>Psych: cognitive decline, morbidity </a:t>
            </a:r>
          </a:p>
        </p:txBody>
      </p:sp>
    </p:spTree>
    <p:extLst>
      <p:ext uri="{BB962C8B-B14F-4D97-AF65-F5344CB8AC3E}">
        <p14:creationId xmlns:p14="http://schemas.microsoft.com/office/powerpoint/2010/main" val="976358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123952-152A-45D5-ABA9-9DD067D012A4}"/>
              </a:ext>
            </a:extLst>
          </p:cNvPr>
          <p:cNvSpPr>
            <a:spLocks noGrp="1"/>
          </p:cNvSpPr>
          <p:nvPr>
            <p:ph type="title"/>
          </p:nvPr>
        </p:nvSpPr>
        <p:spPr/>
        <p:txBody>
          <a:bodyPr/>
          <a:lstStyle/>
          <a:p>
            <a:r>
              <a:rPr lang="en-NZ" dirty="0"/>
              <a:t>Psychology and Health</a:t>
            </a:r>
          </a:p>
        </p:txBody>
      </p:sp>
      <p:pic>
        <p:nvPicPr>
          <p:cNvPr id="5" name="Content Placeholder 4">
            <a:extLst>
              <a:ext uri="{FF2B5EF4-FFF2-40B4-BE49-F238E27FC236}">
                <a16:creationId xmlns:a16="http://schemas.microsoft.com/office/drawing/2014/main" id="{A4890082-E858-4C6B-8151-B5937F4C20C8}"/>
              </a:ext>
            </a:extLst>
          </p:cNvPr>
          <p:cNvPicPr>
            <a:picLocks noGrp="1" noChangeAspect="1"/>
          </p:cNvPicPr>
          <p:nvPr>
            <p:ph sz="quarter" idx="1"/>
          </p:nvPr>
        </p:nvPicPr>
        <p:blipFill>
          <a:blip r:embed="rId2"/>
          <a:stretch>
            <a:fillRect/>
          </a:stretch>
        </p:blipFill>
        <p:spPr>
          <a:xfrm>
            <a:off x="683568" y="1916832"/>
            <a:ext cx="8153400" cy="4484016"/>
          </a:xfrm>
        </p:spPr>
      </p:pic>
    </p:spTree>
    <p:extLst>
      <p:ext uri="{BB962C8B-B14F-4D97-AF65-F5344CB8AC3E}">
        <p14:creationId xmlns:p14="http://schemas.microsoft.com/office/powerpoint/2010/main" val="2326616150"/>
      </p:ext>
    </p:extLst>
  </p:cSld>
  <p:clrMapOvr>
    <a:masterClrMapping/>
  </p:clrMapOvr>
  <p:transition>
    <p:cover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fontScale="90000"/>
          </a:bodyPr>
          <a:lstStyle/>
          <a:p>
            <a:r>
              <a:rPr lang="en-GB"/>
              <a:t>What are the aims of health psychology?</a:t>
            </a:r>
          </a:p>
        </p:txBody>
      </p:sp>
      <p:sp>
        <p:nvSpPr>
          <p:cNvPr id="9219" name="Rectangle 3"/>
          <p:cNvSpPr>
            <a:spLocks noGrp="1" noChangeArrowheads="1"/>
          </p:cNvSpPr>
          <p:nvPr>
            <p:ph type="body" idx="1"/>
          </p:nvPr>
        </p:nvSpPr>
        <p:spPr/>
        <p:txBody>
          <a:bodyPr>
            <a:normAutofit lnSpcReduction="10000"/>
          </a:bodyPr>
          <a:lstStyle/>
          <a:p>
            <a:pPr>
              <a:lnSpc>
                <a:spcPct val="90000"/>
              </a:lnSpc>
              <a:buFontTx/>
              <a:buNone/>
            </a:pPr>
            <a:r>
              <a:rPr lang="en-GB" sz="2800" b="1" dirty="0"/>
              <a:t>1.</a:t>
            </a:r>
            <a:r>
              <a:rPr lang="en-GB" sz="2800" dirty="0"/>
              <a:t> </a:t>
            </a:r>
            <a:r>
              <a:rPr lang="en-GB" sz="2800" b="1" dirty="0"/>
              <a:t>To understand, explain, develop and test theory</a:t>
            </a:r>
          </a:p>
          <a:p>
            <a:pPr lvl="1">
              <a:lnSpc>
                <a:spcPct val="90000"/>
              </a:lnSpc>
            </a:pPr>
            <a:r>
              <a:rPr lang="en-GB" sz="2400" dirty="0"/>
              <a:t>Why do some people smoke even though they know the risks?</a:t>
            </a:r>
          </a:p>
          <a:p>
            <a:pPr lvl="1">
              <a:lnSpc>
                <a:spcPct val="90000"/>
              </a:lnSpc>
            </a:pPr>
            <a:r>
              <a:rPr lang="en-GB" sz="2400" dirty="0"/>
              <a:t>How does behaviour relate to CHD?</a:t>
            </a:r>
          </a:p>
          <a:p>
            <a:pPr lvl="1">
              <a:lnSpc>
                <a:spcPct val="90000"/>
              </a:lnSpc>
            </a:pPr>
            <a:r>
              <a:rPr lang="en-GB" sz="2400" dirty="0"/>
              <a:t>How does stress relate to illness?</a:t>
            </a:r>
          </a:p>
          <a:p>
            <a:pPr lvl="1">
              <a:lnSpc>
                <a:spcPct val="90000"/>
              </a:lnSpc>
            </a:pPr>
            <a:r>
              <a:rPr lang="en-GB" sz="2400" dirty="0"/>
              <a:t>How do people cope with illness? </a:t>
            </a:r>
          </a:p>
          <a:p>
            <a:pPr lvl="1">
              <a:lnSpc>
                <a:spcPct val="90000"/>
              </a:lnSpc>
            </a:pPr>
            <a:r>
              <a:rPr lang="en-GB" sz="2400" dirty="0"/>
              <a:t>Why do some people go to the doctor when nothing is wrong whilst others avoid going even though they have serious symptoms?</a:t>
            </a:r>
          </a:p>
          <a:p>
            <a:pPr lvl="1">
              <a:lnSpc>
                <a:spcPct val="90000"/>
              </a:lnSpc>
            </a:pPr>
            <a:r>
              <a:rPr lang="en-GB" sz="2400" dirty="0"/>
              <a:t>The role of behaviour in the cause, onset, progression and/or cure of an illness</a:t>
            </a:r>
          </a:p>
          <a:p>
            <a:pPr lvl="1">
              <a:lnSpc>
                <a:spcPct val="90000"/>
              </a:lnSpc>
            </a:pPr>
            <a:r>
              <a:rPr lang="en-GB" sz="2400" dirty="0"/>
              <a:t>Remember – psychology as the science of behaviour aims to describe, explain, predict and control behaviour</a:t>
            </a:r>
          </a:p>
          <a:p>
            <a:pPr>
              <a:lnSpc>
                <a:spcPct val="90000"/>
              </a:lnSpc>
            </a:pPr>
            <a:endParaRPr lang="en-GB" sz="2800" dirty="0"/>
          </a:p>
          <a:p>
            <a:pPr>
              <a:lnSpc>
                <a:spcPct val="90000"/>
              </a:lnSpc>
            </a:pPr>
            <a:endParaRPr lang="en-GB" sz="2800" dirty="0"/>
          </a:p>
        </p:txBody>
      </p:sp>
    </p:spTree>
  </p:cSld>
  <p:clrMapOvr>
    <a:masterClrMapping/>
  </p:clrMapOvr>
  <p:transition>
    <p:cover dir="u"/>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GB" sz="4000"/>
              <a:t>The aims of health psychology (cont.)</a:t>
            </a:r>
          </a:p>
        </p:txBody>
      </p:sp>
      <p:sp>
        <p:nvSpPr>
          <p:cNvPr id="11267" name="Rectangle 3"/>
          <p:cNvSpPr>
            <a:spLocks noGrp="1" noChangeArrowheads="1"/>
          </p:cNvSpPr>
          <p:nvPr>
            <p:ph type="body" idx="1"/>
          </p:nvPr>
        </p:nvSpPr>
        <p:spPr/>
        <p:txBody>
          <a:bodyPr/>
          <a:lstStyle/>
          <a:p>
            <a:pPr>
              <a:buFontTx/>
              <a:buNone/>
            </a:pPr>
            <a:r>
              <a:rPr lang="en-GB" b="1" dirty="0"/>
              <a:t>2. To put theory into practice</a:t>
            </a:r>
          </a:p>
          <a:p>
            <a:pPr lvl="1"/>
            <a:r>
              <a:rPr lang="en-GB" dirty="0"/>
              <a:t>How can behaviours be predicted and changed?</a:t>
            </a:r>
          </a:p>
          <a:p>
            <a:pPr lvl="1"/>
            <a:r>
              <a:rPr lang="en-GB" dirty="0"/>
              <a:t>How can illness be prevented?</a:t>
            </a:r>
          </a:p>
          <a:p>
            <a:pPr lvl="1"/>
            <a:r>
              <a:rPr lang="en-GB" dirty="0"/>
              <a:t>How can the consequences of illness be minimised?</a:t>
            </a:r>
          </a:p>
          <a:p>
            <a:pPr lvl="1"/>
            <a:r>
              <a:rPr lang="en-GB" dirty="0"/>
              <a:t>How can health professionals improve their management of patients?</a:t>
            </a:r>
          </a:p>
          <a:p>
            <a:pPr lvl="1"/>
            <a:r>
              <a:rPr lang="en-GB" dirty="0"/>
              <a:t>Promote healthy behaviour, change unhealthy behaviour, support improved coping, resilience and prevent (or ameliorate impact) illness</a:t>
            </a:r>
          </a:p>
        </p:txBody>
      </p:sp>
    </p:spTree>
  </p:cSld>
  <p:clrMapOvr>
    <a:masterClrMapping/>
  </p:clrMapOvr>
  <p:transition>
    <p:cover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But…</a:t>
            </a:r>
          </a:p>
        </p:txBody>
      </p:sp>
      <p:sp>
        <p:nvSpPr>
          <p:cNvPr id="3" name="Rectangle 3"/>
          <p:cNvSpPr txBox="1">
            <a:spLocks noChangeArrowheads="1"/>
          </p:cNvSpPr>
          <p:nvPr/>
        </p:nvSpPr>
        <p:spPr>
          <a:xfrm>
            <a:off x="0" y="1571612"/>
            <a:ext cx="9144000" cy="4686320"/>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dirty="0">
                <a:latin typeface="+mn-lt"/>
              </a:rPr>
              <a:t>While sometimes the medical model acknowledges broader causation…</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Even the </a:t>
            </a:r>
            <a:r>
              <a:rPr kumimoji="0" lang="en-US" sz="2800" b="1" i="0" u="none" strike="noStrike" kern="1200" cap="none" spc="0" normalizeH="0" baseline="0" noProof="0" dirty="0" err="1">
                <a:ln>
                  <a:noFill/>
                </a:ln>
                <a:solidFill>
                  <a:schemeClr val="tx1"/>
                </a:solidFill>
                <a:effectLst>
                  <a:outerShdw blurRad="38100" dist="38100" dir="2700000" algn="tl">
                    <a:srgbClr val="000000">
                      <a:alpha val="43137"/>
                    </a:srgbClr>
                  </a:outerShdw>
                </a:effectLst>
                <a:uLnTx/>
                <a:uFillTx/>
                <a:latin typeface="+mn-lt"/>
                <a:ea typeface="+mn-ea"/>
                <a:cs typeface="+mn-cs"/>
              </a:rPr>
              <a:t>biopsychosocial</a:t>
            </a: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 model focuses</a:t>
            </a:r>
            <a:r>
              <a:rPr kumimoji="0" lang="en-US" sz="2800" b="1" i="0" u="none" strike="noStrike" kern="1200" cap="none" spc="0" normalizeH="0" noProof="0" dirty="0">
                <a:ln>
                  <a:noFill/>
                </a:ln>
                <a:solidFill>
                  <a:schemeClr val="tx1"/>
                </a:solidFill>
                <a:effectLst>
                  <a:outerShdw blurRad="38100" dist="38100" dir="2700000" algn="tl">
                    <a:srgbClr val="000000">
                      <a:alpha val="43137"/>
                    </a:srgbClr>
                  </a:outerShdw>
                </a:effectLst>
                <a:uLnTx/>
                <a:uFillTx/>
                <a:latin typeface="+mn-lt"/>
                <a:ea typeface="+mn-ea"/>
                <a:cs typeface="+mn-cs"/>
              </a:rPr>
              <a:t> on sickness and its causes</a:t>
            </a:r>
          </a:p>
          <a:p>
            <a:pPr marL="800100" lvl="1" indent="-342900" eaLnBrk="0" hangingPunct="0">
              <a:spcBef>
                <a:spcPct val="20000"/>
              </a:spcBef>
              <a:buFont typeface="Arial" charset="0"/>
              <a:buChar char="•"/>
            </a:pPr>
            <a:r>
              <a:rPr lang="en-US" baseline="0" dirty="0">
                <a:latin typeface="+mn-lt"/>
              </a:rPr>
              <a:t>Psychological</a:t>
            </a:r>
            <a:r>
              <a:rPr lang="en-US" dirty="0">
                <a:latin typeface="+mn-lt"/>
              </a:rPr>
              <a:t> and environmental </a:t>
            </a:r>
            <a:r>
              <a:rPr lang="en-US" dirty="0" err="1">
                <a:latin typeface="+mn-lt"/>
              </a:rPr>
              <a:t>aetiology</a:t>
            </a:r>
            <a:r>
              <a:rPr lang="en-US" dirty="0">
                <a:latin typeface="+mn-lt"/>
              </a:rPr>
              <a:t>, physiological lesions.</a:t>
            </a:r>
          </a:p>
          <a:p>
            <a:pPr marL="800100" lvl="1" indent="-342900" eaLnBrk="0" hangingPunct="0">
              <a:spcBef>
                <a:spcPct val="20000"/>
              </a:spcBef>
              <a:buFont typeface="Arial" charset="0"/>
              <a:buChar char="•"/>
            </a:pPr>
            <a:r>
              <a:rPr lang="en-US" dirty="0">
                <a:latin typeface="+mn-lt"/>
              </a:rPr>
              <a:t>Disease categories, lesion characteristics, risk factors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dirty="0">
                <a:latin typeface="+mn-lt"/>
              </a:rPr>
              <a:t>Current climate demands a focus on outcomes measures by physicians</a:t>
            </a:r>
          </a:p>
          <a:p>
            <a:pPr marL="800100" lvl="1" indent="-342900" eaLnBrk="0" hangingPunct="0">
              <a:spcBef>
                <a:spcPct val="20000"/>
              </a:spcBef>
              <a:buFont typeface="Arial" charset="0"/>
              <a:buChar char="•"/>
            </a:pPr>
            <a:r>
              <a:rPr kumimoji="0" lang="en-US" b="0" i="0" u="none" strike="noStrike" kern="1200" cap="none" spc="0" normalizeH="0" baseline="0" noProof="0" dirty="0">
                <a:ln>
                  <a:noFill/>
                </a:ln>
                <a:solidFill>
                  <a:schemeClr val="tx1"/>
                </a:solidFill>
                <a:effectLst/>
                <a:uLnTx/>
                <a:uFillTx/>
                <a:latin typeface="+mn-lt"/>
                <a:ea typeface="+mn-ea"/>
                <a:cs typeface="+mn-cs"/>
              </a:rPr>
              <a:t>Blood chemistry, physical characteristics</a:t>
            </a:r>
            <a:r>
              <a:rPr kumimoji="0" lang="en-US" b="0" i="0" u="none" strike="noStrike" kern="1200" cap="none" spc="0" normalizeH="0" noProof="0" dirty="0">
                <a:ln>
                  <a:noFill/>
                </a:ln>
                <a:solidFill>
                  <a:schemeClr val="tx1"/>
                </a:solidFill>
                <a:effectLst/>
                <a:uLnTx/>
                <a:uFillTx/>
                <a:latin typeface="+mn-lt"/>
                <a:ea typeface="+mn-ea"/>
                <a:cs typeface="+mn-cs"/>
              </a:rPr>
              <a:t> etc</a:t>
            </a:r>
          </a:p>
          <a:p>
            <a:pPr marL="800100" lvl="1" indent="-342900" eaLnBrk="0" hangingPunct="0">
              <a:spcBef>
                <a:spcPct val="20000"/>
              </a:spcBef>
              <a:buFont typeface="Arial" charset="0"/>
              <a:buChar char="•"/>
            </a:pPr>
            <a:r>
              <a:rPr lang="en-US" baseline="0" dirty="0">
                <a:latin typeface="+mn-lt"/>
              </a:rPr>
              <a:t>As opposed to ‘</a:t>
            </a:r>
            <a:r>
              <a:rPr lang="en-US" baseline="0" dirty="0" err="1">
                <a:latin typeface="+mn-lt"/>
              </a:rPr>
              <a:t>behavioural</a:t>
            </a:r>
            <a:r>
              <a:rPr lang="en-US" dirty="0">
                <a:latin typeface="+mn-lt"/>
              </a:rPr>
              <a:t>’ ones – longevity, health-related quality of life, symptomatic complaints, day-to-day functioning</a:t>
            </a:r>
            <a:r>
              <a:rPr lang="en-US" baseline="0" dirty="0">
                <a:latin typeface="+mn-lt"/>
              </a:rPr>
              <a:t> </a:t>
            </a: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Kaplan (1990) an alternative</a:t>
            </a:r>
          </a:p>
        </p:txBody>
      </p:sp>
      <p:sp>
        <p:nvSpPr>
          <p:cNvPr id="3" name="Rectangle 3"/>
          <p:cNvSpPr txBox="1">
            <a:spLocks noChangeArrowheads="1"/>
          </p:cNvSpPr>
          <p:nvPr/>
        </p:nvSpPr>
        <p:spPr>
          <a:xfrm>
            <a:off x="457200" y="1500174"/>
            <a:ext cx="8229600" cy="5000660"/>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dirty="0">
                <a:latin typeface="+mn-lt"/>
              </a:rPr>
              <a:t>“</a:t>
            </a:r>
            <a:r>
              <a:rPr lang="en-US" sz="2800" dirty="0" err="1">
                <a:latin typeface="+mn-lt"/>
              </a:rPr>
              <a:t>Biologicalisation</a:t>
            </a:r>
            <a:r>
              <a:rPr lang="en-US" sz="2800" dirty="0">
                <a:latin typeface="+mn-lt"/>
              </a:rPr>
              <a:t>”</a:t>
            </a:r>
          </a:p>
          <a:p>
            <a:pPr marL="800100" lvl="1" indent="-342900" eaLnBrk="0" hangingPunct="0">
              <a:spcBef>
                <a:spcPct val="20000"/>
              </a:spcBef>
              <a:buFont typeface="Arial" charset="0"/>
              <a:buChar char="•"/>
              <a:defRPr/>
            </a:pPr>
            <a:r>
              <a:rPr kumimoji="0" lang="en-US" b="0" i="0" u="none" strike="noStrike" kern="1200" cap="none" spc="0" normalizeH="0" baseline="0" noProof="0" dirty="0">
                <a:ln>
                  <a:noFill/>
                </a:ln>
                <a:solidFill>
                  <a:schemeClr val="tx1"/>
                </a:solidFill>
                <a:effectLst/>
                <a:uLnTx/>
                <a:uFillTx/>
                <a:latin typeface="+mn-lt"/>
                <a:ea typeface="+mn-ea"/>
                <a:cs typeface="+mn-cs"/>
              </a:rPr>
              <a:t>Studies </a:t>
            </a:r>
            <a:r>
              <a:rPr kumimoji="0" lang="en-US" b="0" i="0" u="none" strike="noStrike" kern="1200" cap="none" spc="0" normalizeH="0" baseline="0" noProof="0" dirty="0" err="1">
                <a:ln>
                  <a:noFill/>
                </a:ln>
                <a:solidFill>
                  <a:schemeClr val="tx1"/>
                </a:solidFill>
                <a:effectLst/>
                <a:uLnTx/>
                <a:uFillTx/>
                <a:latin typeface="+mn-lt"/>
                <a:ea typeface="+mn-ea"/>
                <a:cs typeface="+mn-cs"/>
              </a:rPr>
              <a:t>criticised</a:t>
            </a:r>
            <a:r>
              <a:rPr kumimoji="0" lang="en-US" b="0" i="0" u="none" strike="noStrike" kern="1200" cap="none" spc="0" normalizeH="0" baseline="0" noProof="0" dirty="0">
                <a:ln>
                  <a:noFill/>
                </a:ln>
                <a:solidFill>
                  <a:schemeClr val="tx1"/>
                </a:solidFill>
                <a:effectLst/>
                <a:uLnTx/>
                <a:uFillTx/>
                <a:latin typeface="+mn-lt"/>
                <a:ea typeface="+mn-ea"/>
                <a:cs typeface="+mn-cs"/>
              </a:rPr>
              <a:t> if</a:t>
            </a:r>
            <a:r>
              <a:rPr kumimoji="0" lang="en-US" b="0" i="0" u="none" strike="noStrike" kern="1200" cap="none" spc="0" normalizeH="0" noProof="0" dirty="0">
                <a:ln>
                  <a:noFill/>
                </a:ln>
                <a:solidFill>
                  <a:schemeClr val="tx1"/>
                </a:solidFill>
                <a:effectLst/>
                <a:uLnTx/>
                <a:uFillTx/>
                <a:latin typeface="+mn-lt"/>
                <a:ea typeface="+mn-ea"/>
                <a:cs typeface="+mn-cs"/>
              </a:rPr>
              <a:t> no examination of blood chemistry, cholesterol</a:t>
            </a:r>
            <a:r>
              <a:rPr lang="en-US" dirty="0">
                <a:latin typeface="+mn-lt"/>
              </a:rPr>
              <a:t>, blood pressure, immune response, </a:t>
            </a:r>
            <a:r>
              <a:rPr kumimoji="0" lang="en-US" b="0" i="0" u="none" strike="noStrike" kern="1200" cap="none" spc="0" normalizeH="0" noProof="0" dirty="0">
                <a:ln>
                  <a:noFill/>
                </a:ln>
                <a:solidFill>
                  <a:schemeClr val="tx1"/>
                </a:solidFill>
                <a:effectLst/>
                <a:uLnTx/>
                <a:uFillTx/>
                <a:latin typeface="+mn-lt"/>
                <a:ea typeface="+mn-ea"/>
                <a:cs typeface="+mn-cs"/>
              </a:rPr>
              <a:t>or use of disease categories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Equated</a:t>
            </a:r>
            <a:r>
              <a:rPr kumimoji="0" lang="en-US" sz="2800" b="0" i="0" u="none" strike="noStrike" kern="1200" cap="none" spc="0" normalizeH="0" noProof="0" dirty="0">
                <a:ln>
                  <a:noFill/>
                </a:ln>
                <a:solidFill>
                  <a:schemeClr val="tx1"/>
                </a:solidFill>
                <a:effectLst/>
                <a:uLnTx/>
                <a:uFillTx/>
                <a:latin typeface="+mn-lt"/>
                <a:ea typeface="+mn-ea"/>
                <a:cs typeface="+mn-cs"/>
              </a:rPr>
              <a:t> by many as a more ‘scientific approach’</a:t>
            </a:r>
          </a:p>
          <a:p>
            <a:pPr marL="800100" lvl="1" indent="-342900" eaLnBrk="0" hangingPunct="0">
              <a:spcBef>
                <a:spcPct val="20000"/>
              </a:spcBef>
              <a:buFont typeface="Arial" charset="0"/>
              <a:buChar char="•"/>
              <a:defRPr/>
            </a:pPr>
            <a:r>
              <a:rPr lang="en-US" b="1" baseline="0" dirty="0">
                <a:effectLst>
                  <a:outerShdw blurRad="38100" dist="38100" dir="2700000" algn="tl">
                    <a:srgbClr val="000000">
                      <a:alpha val="43137"/>
                    </a:srgbClr>
                  </a:outerShdw>
                </a:effectLst>
                <a:latin typeface="+mn-lt"/>
              </a:rPr>
              <a:t>Biological</a:t>
            </a:r>
            <a:r>
              <a:rPr lang="en-US" b="1" dirty="0">
                <a:effectLst>
                  <a:outerShdw blurRad="38100" dist="38100" dir="2700000" algn="tl">
                    <a:srgbClr val="000000">
                      <a:alpha val="43137"/>
                    </a:srgbClr>
                  </a:outerShdw>
                </a:effectLst>
                <a:latin typeface="+mn-lt"/>
              </a:rPr>
              <a:t> measures viewed as </a:t>
            </a:r>
            <a:r>
              <a:rPr lang="en-US" b="1" dirty="0">
                <a:solidFill>
                  <a:srgbClr val="FF0000"/>
                </a:solidFill>
                <a:effectLst>
                  <a:outerShdw blurRad="38100" dist="38100" dir="2700000" algn="tl">
                    <a:srgbClr val="000000">
                      <a:alpha val="43137"/>
                    </a:srgbClr>
                  </a:outerShdw>
                </a:effectLst>
                <a:latin typeface="+mn-lt"/>
              </a:rPr>
              <a:t>pure, more reliable, more valid</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Just because we can measure something, doesn’t mean </a:t>
            </a:r>
            <a:r>
              <a:rPr lang="en-US" sz="2800" dirty="0">
                <a:latin typeface="+mn-lt"/>
              </a:rPr>
              <a:t>the measure is useful</a:t>
            </a:r>
          </a:p>
          <a:p>
            <a:pPr marL="800100" lvl="1" indent="-342900" eaLnBrk="0" hangingPunct="0">
              <a:spcBef>
                <a:spcPct val="20000"/>
              </a:spcBef>
              <a:buFont typeface="Arial" charset="0"/>
              <a:buChar char="•"/>
              <a:defRPr/>
            </a:pPr>
            <a:r>
              <a:rPr lang="en-US" dirty="0">
                <a:latin typeface="+mn-lt"/>
              </a:rPr>
              <a:t>By now you should know a bit about reliability and validity!</a:t>
            </a:r>
          </a:p>
          <a:p>
            <a:pPr marL="800100" lvl="1" indent="-342900" eaLnBrk="0" hangingPunct="0">
              <a:spcBef>
                <a:spcPct val="20000"/>
              </a:spcBef>
              <a:buFont typeface="Arial" charset="0"/>
              <a:buChar char="•"/>
              <a:defRPr/>
            </a:pPr>
            <a:r>
              <a:rPr kumimoji="0" lang="en-US" b="0" i="0" u="none" strike="noStrike" kern="1200" cap="none" spc="0" normalizeH="0" baseline="0" noProof="0" dirty="0">
                <a:ln>
                  <a:noFill/>
                </a:ln>
                <a:solidFill>
                  <a:schemeClr val="tx1"/>
                </a:solidFill>
                <a:effectLst/>
                <a:uLnTx/>
                <a:uFillTx/>
                <a:latin typeface="+mn-lt"/>
                <a:ea typeface="+mn-ea"/>
                <a:cs typeface="+mn-cs"/>
              </a:rPr>
              <a:t>And that reliability does not mean validity.</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Effect transition="in" filter="fade">
                                      <p:cBhvr>
                                        <p:cTn id="7" dur="500"/>
                                        <p:tgtEl>
                                          <p:spTgt spid="3">
                                            <p:txEl>
                                              <p:pRg st="4" end="4"/>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5" end="5"/>
                                            </p:txEl>
                                          </p:spTgt>
                                        </p:tgtEl>
                                        <p:attrNameLst>
                                          <p:attrName>style.visibility</p:attrName>
                                        </p:attrNameLst>
                                      </p:cBhvr>
                                      <p:to>
                                        <p:strVal val="visible"/>
                                      </p:to>
                                    </p:set>
                                    <p:animEffect transition="in" filter="fade">
                                      <p:cBhvr>
                                        <p:cTn id="10" dur="500"/>
                                        <p:tgtEl>
                                          <p:spTgt spid="3">
                                            <p:txEl>
                                              <p:pRg st="5" end="5"/>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animEffect transition="in" filter="fade">
                                      <p:cBhvr>
                                        <p:cTn id="13"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Blood Pressure</a:t>
            </a:r>
          </a:p>
        </p:txBody>
      </p:sp>
      <p:sp>
        <p:nvSpPr>
          <p:cNvPr id="3" name="Rectangle 3"/>
          <p:cNvSpPr txBox="1">
            <a:spLocks noChangeArrowheads="1"/>
          </p:cNvSpPr>
          <p:nvPr/>
        </p:nvSpPr>
        <p:spPr>
          <a:xfrm>
            <a:off x="251520" y="1571612"/>
            <a:ext cx="8712968" cy="4786346"/>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noProof="0" dirty="0">
                <a:latin typeface="+mn-lt"/>
              </a:rPr>
              <a:t>Blood pressure – </a:t>
            </a:r>
            <a:r>
              <a:rPr lang="en-US" b="1" noProof="0" dirty="0">
                <a:latin typeface="+mn-lt"/>
              </a:rPr>
              <a:t>very </a:t>
            </a:r>
            <a:r>
              <a:rPr lang="en-US" b="1" noProof="0" dirty="0" err="1">
                <a:latin typeface="+mn-lt"/>
              </a:rPr>
              <a:t>im</a:t>
            </a:r>
            <a:r>
              <a:rPr lang="en-US" b="1" dirty="0" err="1">
                <a:latin typeface="+mn-lt"/>
              </a:rPr>
              <a:t>portant</a:t>
            </a:r>
            <a:endParaRPr lang="en-US" b="1" dirty="0">
              <a:latin typeface="+mn-lt"/>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noProof="0" dirty="0">
                <a:latin typeface="+mn-lt"/>
              </a:rPr>
              <a:t>Linked to </a:t>
            </a:r>
            <a:r>
              <a:rPr lang="en-US" noProof="0" dirty="0" err="1">
                <a:latin typeface="+mn-lt"/>
              </a:rPr>
              <a:t>behavioural</a:t>
            </a:r>
            <a:r>
              <a:rPr lang="en-US" noProof="0" dirty="0">
                <a:latin typeface="+mn-lt"/>
              </a:rPr>
              <a:t> outcomes – premature mortality or </a:t>
            </a:r>
            <a:r>
              <a:rPr lang="en-US" noProof="0" dirty="0" err="1">
                <a:latin typeface="+mn-lt"/>
              </a:rPr>
              <a:t>behavioural</a:t>
            </a:r>
            <a:r>
              <a:rPr lang="en-US" noProof="0" dirty="0">
                <a:latin typeface="+mn-lt"/>
              </a:rPr>
              <a:t> </a:t>
            </a:r>
            <a:r>
              <a:rPr lang="en-US" dirty="0">
                <a:latin typeface="+mn-lt"/>
              </a:rPr>
              <a:t>d</a:t>
            </a:r>
            <a:r>
              <a:rPr lang="en-US" noProof="0" dirty="0" err="1">
                <a:latin typeface="+mn-lt"/>
              </a:rPr>
              <a:t>ysfunction</a:t>
            </a:r>
            <a:r>
              <a:rPr lang="en-US" noProof="0" dirty="0">
                <a:latin typeface="+mn-lt"/>
              </a:rPr>
              <a:t> from coronary heart disease or stroke…</a:t>
            </a:r>
          </a:p>
          <a:p>
            <a:pPr marL="800100" lvl="1" indent="-342900" eaLnBrk="0" hangingPunct="0">
              <a:spcBef>
                <a:spcPct val="20000"/>
              </a:spcBef>
              <a:buFont typeface="Arial" charset="0"/>
              <a:buChar char="•"/>
              <a:defRPr/>
            </a:pPr>
            <a:r>
              <a:rPr lang="en-US" b="1" dirty="0">
                <a:effectLst>
                  <a:outerShdw blurRad="38100" dist="38100" dir="2700000" algn="tl">
                    <a:srgbClr val="000000">
                      <a:alpha val="43137"/>
                    </a:srgbClr>
                  </a:outerShdw>
                </a:effectLst>
                <a:latin typeface="+mn-lt"/>
              </a:rPr>
              <a:t>Important because of that</a:t>
            </a:r>
            <a:r>
              <a:rPr lang="en-US" dirty="0">
                <a:latin typeface="+mn-lt"/>
              </a:rPr>
              <a:t>…  blood pressure </a:t>
            </a:r>
            <a:r>
              <a:rPr lang="en-US" b="1" dirty="0">
                <a:effectLst>
                  <a:outerShdw blurRad="38100" dist="38100" dir="2700000" algn="tl">
                    <a:srgbClr val="000000">
                      <a:alpha val="43137"/>
                    </a:srgbClr>
                  </a:outerShdw>
                </a:effectLst>
                <a:latin typeface="+mn-lt"/>
              </a:rPr>
              <a:t>itself</a:t>
            </a:r>
            <a:r>
              <a:rPr lang="en-US" dirty="0">
                <a:latin typeface="+mn-lt"/>
              </a:rPr>
              <a:t> is not an important health </a:t>
            </a:r>
            <a:r>
              <a:rPr lang="en-US" b="1" dirty="0">
                <a:effectLst>
                  <a:outerShdw blurRad="38100" dist="38100" dir="2700000" algn="tl">
                    <a:srgbClr val="000000">
                      <a:alpha val="43137"/>
                    </a:srgbClr>
                  </a:outerShdw>
                </a:effectLst>
                <a:latin typeface="+mn-lt"/>
              </a:rPr>
              <a:t>outcome</a:t>
            </a:r>
            <a:endParaRPr lang="en-US" b="1" noProof="0" dirty="0">
              <a:effectLst>
                <a:outerShdw blurRad="38100" dist="38100" dir="2700000" algn="tl">
                  <a:srgbClr val="000000">
                    <a:alpha val="43137"/>
                  </a:srgbClr>
                </a:outerShdw>
              </a:effectLst>
              <a:latin typeface="+mn-lt"/>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dirty="0">
                <a:latin typeface="+mn-lt"/>
              </a:rPr>
              <a:t>Assumption (expectation) made that biological measures are reliable.</a:t>
            </a:r>
          </a:p>
          <a:p>
            <a:pPr marL="800100" lvl="1" indent="-342900" eaLnBrk="0" hangingPunct="0">
              <a:spcBef>
                <a:spcPct val="20000"/>
              </a:spcBef>
              <a:buFont typeface="Arial" charset="0"/>
              <a:buChar char="•"/>
              <a:defRPr/>
            </a:pPr>
            <a:r>
              <a:rPr lang="en-US" noProof="0" dirty="0">
                <a:latin typeface="+mn-lt"/>
              </a:rPr>
              <a:t>Medical scientists not always good at assessing reliability – yet feel happy </a:t>
            </a:r>
            <a:r>
              <a:rPr lang="en-US" noProof="0" dirty="0" err="1">
                <a:latin typeface="+mn-lt"/>
              </a:rPr>
              <a:t>criticising</a:t>
            </a:r>
            <a:r>
              <a:rPr lang="en-US" noProof="0" dirty="0">
                <a:latin typeface="+mn-lt"/>
              </a:rPr>
              <a:t> psychological/</a:t>
            </a:r>
            <a:r>
              <a:rPr lang="en-US" noProof="0" dirty="0" err="1">
                <a:latin typeface="+mn-lt"/>
              </a:rPr>
              <a:t>behavioural</a:t>
            </a:r>
            <a:r>
              <a:rPr lang="en-US" noProof="0" dirty="0">
                <a:latin typeface="+mn-lt"/>
              </a:rPr>
              <a:t> measures as not being reliable</a:t>
            </a:r>
          </a:p>
          <a:p>
            <a:pPr marL="1257300" lvl="2" indent="-342900" eaLnBrk="0" hangingPunct="0">
              <a:spcBef>
                <a:spcPct val="20000"/>
              </a:spcBef>
              <a:buFont typeface="Arial" charset="0"/>
              <a:buChar char="•"/>
              <a:defRPr/>
            </a:pPr>
            <a:r>
              <a:rPr lang="en-US" dirty="0">
                <a:latin typeface="+mn-lt"/>
              </a:rPr>
              <a:t>Perception that psychology is soft…</a:t>
            </a:r>
            <a:endParaRPr lang="en-US" noProof="0" dirty="0">
              <a:latin typeface="+mn-lt"/>
            </a:endParaRPr>
          </a:p>
          <a:p>
            <a:pPr marL="800100" lvl="1" indent="-342900" eaLnBrk="0" hangingPunct="0">
              <a:spcBef>
                <a:spcPct val="20000"/>
              </a:spcBef>
              <a:buFont typeface="Arial" charset="0"/>
              <a:buChar char="•"/>
              <a:defRPr/>
            </a:pPr>
            <a:endParaRPr lang="en-US" sz="2800" noProof="0" dirty="0">
              <a:latin typeface="+mn-lt"/>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Blood Pressure</a:t>
            </a:r>
          </a:p>
        </p:txBody>
      </p:sp>
      <p:sp>
        <p:nvSpPr>
          <p:cNvPr id="3" name="Rectangle 3"/>
          <p:cNvSpPr txBox="1">
            <a:spLocks noChangeArrowheads="1"/>
          </p:cNvSpPr>
          <p:nvPr/>
        </p:nvSpPr>
        <p:spPr>
          <a:xfrm>
            <a:off x="457200" y="1500174"/>
            <a:ext cx="8229600" cy="5214974"/>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dirty="0">
                <a:latin typeface="+mn-lt"/>
              </a:rPr>
              <a:t>Get yourself a blood pressure monitor and do a little experiment</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kumimoji="0" lang="en-US" sz="2800" b="0" i="0" u="none" strike="noStrike" kern="1200" cap="none" spc="0" normalizeH="0" baseline="0" noProof="0" dirty="0">
                <a:ln>
                  <a:noFill/>
                </a:ln>
                <a:solidFill>
                  <a:schemeClr val="tx1"/>
                </a:solidFill>
                <a:effectLst/>
                <a:uLnTx/>
                <a:uFillTx/>
                <a:latin typeface="+mn-lt"/>
                <a:ea typeface="+mn-ea"/>
                <a:cs typeface="+mn-cs"/>
              </a:rPr>
              <a:t>Conventional instruments have poor</a:t>
            </a:r>
            <a:r>
              <a:rPr kumimoji="0" lang="en-US" sz="2800" b="0" i="0" u="none" strike="noStrike" kern="1200" cap="none" spc="0" normalizeH="0" noProof="0" dirty="0">
                <a:ln>
                  <a:noFill/>
                </a:ln>
                <a:solidFill>
                  <a:schemeClr val="tx1"/>
                </a:solidFill>
                <a:effectLst/>
                <a:uLnTx/>
                <a:uFillTx/>
                <a:latin typeface="+mn-lt"/>
                <a:ea typeface="+mn-ea"/>
                <a:cs typeface="+mn-cs"/>
              </a:rPr>
              <a:t> </a:t>
            </a:r>
            <a:r>
              <a:rPr kumimoji="0" lang="en-US" sz="2800" b="1" i="0" u="none" strike="noStrike" kern="1200" cap="none" spc="0" normalizeH="0" noProof="0" dirty="0">
                <a:ln>
                  <a:noFill/>
                </a:ln>
                <a:solidFill>
                  <a:srgbClr val="FF0000"/>
                </a:solidFill>
                <a:effectLst>
                  <a:outerShdw blurRad="38100" dist="38100" dir="2700000" algn="tl">
                    <a:srgbClr val="000000">
                      <a:alpha val="43137"/>
                    </a:srgbClr>
                  </a:outerShdw>
                </a:effectLst>
                <a:uLnTx/>
                <a:uFillTx/>
                <a:latin typeface="+mn-lt"/>
                <a:ea typeface="+mn-ea"/>
                <a:cs typeface="+mn-cs"/>
              </a:rPr>
              <a:t>test-retest reliability.</a:t>
            </a:r>
          </a:p>
          <a:p>
            <a:pPr marL="800100" lvl="1" indent="-342900" eaLnBrk="0" hangingPunct="0">
              <a:spcBef>
                <a:spcPct val="20000"/>
              </a:spcBef>
              <a:buFont typeface="Arial" charset="0"/>
              <a:buChar char="•"/>
              <a:defRPr/>
            </a:pPr>
            <a:r>
              <a:rPr lang="en-US" sz="2800" dirty="0">
                <a:latin typeface="+mn-lt"/>
              </a:rPr>
              <a:t>Misclassification, incorrect diagnoses, labeling etc</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dirty="0">
                <a:latin typeface="+mn-lt"/>
              </a:rPr>
              <a:t>Sources of error</a:t>
            </a:r>
          </a:p>
          <a:p>
            <a:pPr marL="800100" lvl="1" indent="-342900" eaLnBrk="0" hangingPunct="0">
              <a:spcBef>
                <a:spcPct val="20000"/>
              </a:spcBef>
              <a:buFont typeface="Arial" charset="0"/>
              <a:buChar char="•"/>
              <a:defRPr/>
            </a:pPr>
            <a:r>
              <a:rPr lang="en-US" sz="2800" dirty="0">
                <a:latin typeface="+mn-lt"/>
              </a:rPr>
              <a:t>Misreading (biased towards 0), time sampling, and the obvious situational factors (white coat hypertension)</a:t>
            </a:r>
          </a:p>
          <a:p>
            <a:pPr marL="800100" lvl="1" indent="-342900" eaLnBrk="0" hangingPunct="0">
              <a:spcBef>
                <a:spcPct val="20000"/>
              </a:spcBef>
              <a:buFont typeface="Arial" charset="0"/>
              <a:buChar char="•"/>
              <a:defRPr/>
            </a:pPr>
            <a:r>
              <a:rPr lang="en-US" sz="2800" dirty="0">
                <a:latin typeface="+mn-lt"/>
              </a:rPr>
              <a:t>Also plagued by low reliability – blood cholesterol, glucose, and others…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8" name="Picture 4" descr="http://topnews.net.nz/images/aspirin-pill.jpg"/>
          <p:cNvPicPr>
            <a:picLocks noChangeAspect="1" noChangeArrowheads="1"/>
          </p:cNvPicPr>
          <p:nvPr/>
        </p:nvPicPr>
        <p:blipFill>
          <a:blip r:embed="rId3"/>
          <a:srcRect/>
          <a:stretch>
            <a:fillRect/>
          </a:stretch>
        </p:blipFill>
        <p:spPr bwMode="auto">
          <a:xfrm>
            <a:off x="1403648" y="1716665"/>
            <a:ext cx="6624736" cy="5141335"/>
          </a:xfrm>
          <a:prstGeom prst="rect">
            <a:avLst/>
          </a:prstGeom>
          <a:noFill/>
        </p:spPr>
      </p:pic>
      <p:sp>
        <p:nvSpPr>
          <p:cNvPr id="2" name="Title 1"/>
          <p:cNvSpPr>
            <a:spLocks noGrp="1"/>
          </p:cNvSpPr>
          <p:nvPr>
            <p:ph type="title"/>
          </p:nvPr>
        </p:nvSpPr>
        <p:spPr/>
        <p:txBody>
          <a:bodyPr/>
          <a:lstStyle/>
          <a:p>
            <a:r>
              <a:rPr lang="en-NZ" dirty="0"/>
              <a:t>Deaths – specific </a:t>
            </a:r>
            <a:r>
              <a:rPr lang="en-NZ" dirty="0" err="1"/>
              <a:t>vs</a:t>
            </a:r>
            <a:r>
              <a:rPr lang="en-NZ" dirty="0"/>
              <a:t> general causes</a:t>
            </a:r>
          </a:p>
        </p:txBody>
      </p:sp>
      <p:sp>
        <p:nvSpPr>
          <p:cNvPr id="3" name="Rectangle 3"/>
          <p:cNvSpPr txBox="1">
            <a:spLocks noChangeArrowheads="1"/>
          </p:cNvSpPr>
          <p:nvPr/>
        </p:nvSpPr>
        <p:spPr>
          <a:xfrm>
            <a:off x="457200" y="1643050"/>
            <a:ext cx="8686800" cy="5072098"/>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noProof="0" dirty="0">
                <a:latin typeface="+mn-lt"/>
              </a:rPr>
              <a:t>Given issues with disease process, some turn to </a:t>
            </a:r>
            <a:r>
              <a:rPr lang="en-US" noProof="0" dirty="0" err="1">
                <a:latin typeface="+mn-lt"/>
              </a:rPr>
              <a:t>ulti</a:t>
            </a:r>
            <a:r>
              <a:rPr lang="en-US" dirty="0">
                <a:latin typeface="+mn-lt"/>
              </a:rPr>
              <a:t>mate </a:t>
            </a:r>
            <a:r>
              <a:rPr lang="en-US" dirty="0" err="1">
                <a:latin typeface="+mn-lt"/>
              </a:rPr>
              <a:t>behavioural</a:t>
            </a:r>
            <a:r>
              <a:rPr lang="en-US" dirty="0">
                <a:latin typeface="+mn-lt"/>
              </a:rPr>
              <a:t> outcome – death</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dirty="0">
                <a:latin typeface="+mn-lt"/>
              </a:rPr>
              <a:t>Some focus on medical cause of death, others on the </a:t>
            </a:r>
            <a:r>
              <a:rPr lang="en-US" dirty="0" err="1">
                <a:latin typeface="+mn-lt"/>
              </a:rPr>
              <a:t>behavioural</a:t>
            </a:r>
            <a:r>
              <a:rPr lang="en-US" dirty="0">
                <a:latin typeface="+mn-lt"/>
              </a:rPr>
              <a:t> outcome death without reference to medical cause… </a:t>
            </a:r>
            <a:r>
              <a:rPr lang="en-US" b="1" dirty="0">
                <a:effectLst>
                  <a:outerShdw blurRad="38100" dist="38100" dir="2700000" algn="tl">
                    <a:srgbClr val="000000">
                      <a:alpha val="43137"/>
                    </a:srgbClr>
                  </a:outerShdw>
                </a:effectLst>
                <a:latin typeface="+mn-lt"/>
              </a:rPr>
              <a:t>often confused</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dirty="0">
                <a:latin typeface="+mn-lt"/>
              </a:rPr>
              <a:t>Classic example</a:t>
            </a:r>
          </a:p>
          <a:p>
            <a:pPr marL="800100" lvl="1" indent="-342900" eaLnBrk="0" hangingPunct="0">
              <a:spcBef>
                <a:spcPct val="20000"/>
              </a:spcBef>
              <a:buFont typeface="Arial" charset="0"/>
              <a:buChar char="•"/>
              <a:defRPr/>
            </a:pPr>
            <a:r>
              <a:rPr lang="en-US" dirty="0">
                <a:latin typeface="+mn-lt"/>
              </a:rPr>
              <a:t>Steering Committee of the Physicians’ Health Study Research Group (1988; 1989) – participants took aspirin (325 mg/day) or placebo to reduce deaths by myocardial infarction</a:t>
            </a:r>
          </a:p>
          <a:p>
            <a:pPr marL="800100" lvl="1" indent="-342900" eaLnBrk="0" hangingPunct="0">
              <a:spcBef>
                <a:spcPct val="20000"/>
              </a:spcBef>
              <a:buFont typeface="Arial" charset="0"/>
              <a:buChar char="•"/>
              <a:defRPr/>
            </a:pPr>
            <a:r>
              <a:rPr lang="en-US" b="1" dirty="0">
                <a:solidFill>
                  <a:srgbClr val="FF0000"/>
                </a:solidFill>
                <a:effectLst>
                  <a:outerShdw blurRad="38100" dist="38100" dir="2700000" algn="tl">
                    <a:srgbClr val="000000">
                      <a:alpha val="43137"/>
                    </a:srgbClr>
                  </a:outerShdw>
                </a:effectLst>
                <a:latin typeface="+mn-lt"/>
              </a:rPr>
              <a:t>Significant reduction in </a:t>
            </a:r>
            <a:r>
              <a:rPr lang="en-US" b="1" u="sng" dirty="0">
                <a:solidFill>
                  <a:srgbClr val="FF0000"/>
                </a:solidFill>
                <a:effectLst>
                  <a:outerShdw blurRad="38100" dist="38100" dir="2700000" algn="tl">
                    <a:srgbClr val="000000">
                      <a:alpha val="43137"/>
                    </a:srgbClr>
                  </a:outerShdw>
                </a:effectLst>
                <a:latin typeface="+mn-lt"/>
              </a:rPr>
              <a:t>these</a:t>
            </a:r>
            <a:r>
              <a:rPr lang="en-US" b="1" dirty="0">
                <a:solidFill>
                  <a:srgbClr val="FF0000"/>
                </a:solidFill>
                <a:effectLst>
                  <a:outerShdw blurRad="38100" dist="38100" dir="2700000" algn="tl">
                    <a:srgbClr val="000000">
                      <a:alpha val="43137"/>
                    </a:srgbClr>
                  </a:outerShdw>
                </a:effectLst>
                <a:latin typeface="+mn-lt"/>
              </a:rPr>
              <a:t> deaths, labeled “wonder drug”, cover of </a:t>
            </a:r>
            <a:r>
              <a:rPr lang="en-US" b="1" i="1" dirty="0">
                <a:solidFill>
                  <a:srgbClr val="FF0000"/>
                </a:solidFill>
                <a:effectLst>
                  <a:outerShdw blurRad="38100" dist="38100" dir="2700000" algn="tl">
                    <a:srgbClr val="000000">
                      <a:alpha val="43137"/>
                    </a:srgbClr>
                  </a:outerShdw>
                </a:effectLst>
                <a:latin typeface="+mn-lt"/>
              </a:rPr>
              <a:t>Newsweek</a:t>
            </a:r>
            <a:r>
              <a:rPr lang="en-US" b="1" dirty="0">
                <a:solidFill>
                  <a:srgbClr val="FF0000"/>
                </a:solidFill>
                <a:effectLst>
                  <a:outerShdw blurRad="38100" dist="38100" dir="2700000" algn="tl">
                    <a:srgbClr val="000000">
                      <a:alpha val="43137"/>
                    </a:srgbClr>
                  </a:outerShdw>
                </a:effectLst>
                <a:latin typeface="+mn-lt"/>
              </a:rPr>
              <a:t> magazine etc</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anim calcmode="lin" valueType="num">
                                      <p:cBhvr additive="base">
                                        <p:cTn id="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http://topnews.net.nz/images/aspirin-pill.jpg"/>
          <p:cNvPicPr>
            <a:picLocks noChangeAspect="1" noChangeArrowheads="1"/>
          </p:cNvPicPr>
          <p:nvPr/>
        </p:nvPicPr>
        <p:blipFill>
          <a:blip r:embed="rId3" cstate="print"/>
          <a:srcRect/>
          <a:stretch>
            <a:fillRect/>
          </a:stretch>
        </p:blipFill>
        <p:spPr bwMode="auto">
          <a:xfrm>
            <a:off x="7601954" y="1"/>
            <a:ext cx="1542045" cy="1196752"/>
          </a:xfrm>
          <a:prstGeom prst="rect">
            <a:avLst/>
          </a:prstGeom>
          <a:noFill/>
        </p:spPr>
      </p:pic>
      <p:sp>
        <p:nvSpPr>
          <p:cNvPr id="2" name="Title 1"/>
          <p:cNvSpPr>
            <a:spLocks noGrp="1"/>
          </p:cNvSpPr>
          <p:nvPr>
            <p:ph type="title"/>
          </p:nvPr>
        </p:nvSpPr>
        <p:spPr/>
        <p:txBody>
          <a:bodyPr/>
          <a:lstStyle/>
          <a:p>
            <a:r>
              <a:rPr lang="en-NZ" dirty="0"/>
              <a:t>Deaths</a:t>
            </a:r>
          </a:p>
        </p:txBody>
      </p:sp>
      <p:sp>
        <p:nvSpPr>
          <p:cNvPr id="3" name="Rectangle 3"/>
          <p:cNvSpPr txBox="1">
            <a:spLocks noChangeArrowheads="1"/>
          </p:cNvSpPr>
          <p:nvPr/>
        </p:nvSpPr>
        <p:spPr>
          <a:xfrm>
            <a:off x="457200" y="1428736"/>
            <a:ext cx="8686800" cy="642942"/>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800" b="1" noProof="0" dirty="0">
                <a:effectLst>
                  <a:outerShdw blurRad="38100" dist="38100" dir="2700000" algn="tl">
                    <a:srgbClr val="000000">
                      <a:alpha val="43137"/>
                    </a:srgbClr>
                  </a:outerShdw>
                </a:effectLst>
                <a:latin typeface="+mn-lt"/>
              </a:rPr>
              <a:t>Always useful to look at and think about the data</a:t>
            </a:r>
            <a:r>
              <a:rPr lang="en-US" sz="2800" noProof="0" dirty="0">
                <a:latin typeface="+mn-lt"/>
              </a:rPr>
              <a:t>… 22,000 </a:t>
            </a:r>
            <a:r>
              <a:rPr lang="en-US" sz="2800" noProof="0" dirty="0" err="1">
                <a:latin typeface="+mn-lt"/>
              </a:rPr>
              <a:t>randomised</a:t>
            </a:r>
            <a:r>
              <a:rPr lang="en-US" sz="2800" noProof="0" dirty="0">
                <a:latin typeface="+mn-lt"/>
              </a:rPr>
              <a:t>. </a:t>
            </a:r>
            <a:endParaRPr lang="en-US" sz="2800" dirty="0">
              <a:latin typeface="+mn-lt"/>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pic>
        <p:nvPicPr>
          <p:cNvPr id="89090" name="Picture 2"/>
          <p:cNvPicPr>
            <a:picLocks noChangeAspect="1" noChangeArrowheads="1"/>
          </p:cNvPicPr>
          <p:nvPr/>
        </p:nvPicPr>
        <p:blipFill>
          <a:blip r:embed="rId4" cstate="print"/>
          <a:srcRect/>
          <a:stretch>
            <a:fillRect/>
          </a:stretch>
        </p:blipFill>
        <p:spPr bwMode="auto">
          <a:xfrm>
            <a:off x="1475656" y="2357406"/>
            <a:ext cx="6830313" cy="4500594"/>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9090"/>
                                        </p:tgtEl>
                                        <p:attrNameLst>
                                          <p:attrName>style.visibility</p:attrName>
                                        </p:attrNameLst>
                                      </p:cBhvr>
                                      <p:to>
                                        <p:strVal val="visible"/>
                                      </p:to>
                                    </p:set>
                                    <p:anim calcmode="lin" valueType="num">
                                      <p:cBhvr additive="base">
                                        <p:cTn id="7" dur="500" fill="hold"/>
                                        <p:tgtEl>
                                          <p:spTgt spid="89090"/>
                                        </p:tgtEl>
                                        <p:attrNameLst>
                                          <p:attrName>ppt_x</p:attrName>
                                        </p:attrNameLst>
                                      </p:cBhvr>
                                      <p:tavLst>
                                        <p:tav tm="0">
                                          <p:val>
                                            <p:strVal val="#ppt_x"/>
                                          </p:val>
                                        </p:tav>
                                        <p:tav tm="100000">
                                          <p:val>
                                            <p:strVal val="#ppt_x"/>
                                          </p:val>
                                        </p:tav>
                                      </p:tavLst>
                                    </p:anim>
                                    <p:anim calcmode="lin" valueType="num">
                                      <p:cBhvr additive="base">
                                        <p:cTn id="8" dur="500" fill="hold"/>
                                        <p:tgtEl>
                                          <p:spTgt spid="8909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2"/>
          <p:cNvPicPr>
            <a:picLocks noChangeAspect="1" noChangeArrowheads="1"/>
          </p:cNvPicPr>
          <p:nvPr/>
        </p:nvPicPr>
        <p:blipFill>
          <a:blip r:embed="rId3" cstate="print"/>
          <a:srcRect/>
          <a:stretch>
            <a:fillRect/>
          </a:stretch>
        </p:blipFill>
        <p:spPr bwMode="auto">
          <a:xfrm>
            <a:off x="2285984" y="3341910"/>
            <a:ext cx="5357850" cy="3516089"/>
          </a:xfrm>
          <a:prstGeom prst="rect">
            <a:avLst/>
          </a:prstGeom>
          <a:noFill/>
          <a:ln w="9525">
            <a:noFill/>
            <a:miter lim="800000"/>
            <a:headEnd/>
            <a:tailEnd/>
          </a:ln>
        </p:spPr>
      </p:pic>
      <p:sp>
        <p:nvSpPr>
          <p:cNvPr id="2" name="Title 1"/>
          <p:cNvSpPr>
            <a:spLocks noGrp="1"/>
          </p:cNvSpPr>
          <p:nvPr>
            <p:ph type="title"/>
          </p:nvPr>
        </p:nvSpPr>
        <p:spPr>
          <a:xfrm>
            <a:off x="428596" y="0"/>
            <a:ext cx="8229600" cy="1143000"/>
          </a:xfrm>
        </p:spPr>
        <p:txBody>
          <a:bodyPr/>
          <a:lstStyle/>
          <a:p>
            <a:r>
              <a:rPr lang="en-NZ" dirty="0"/>
              <a:t>Deaths</a:t>
            </a:r>
          </a:p>
        </p:txBody>
      </p:sp>
      <p:sp>
        <p:nvSpPr>
          <p:cNvPr id="3" name="Rectangle 3"/>
          <p:cNvSpPr txBox="1">
            <a:spLocks noChangeArrowheads="1"/>
          </p:cNvSpPr>
          <p:nvPr/>
        </p:nvSpPr>
        <p:spPr>
          <a:xfrm>
            <a:off x="457200" y="1500174"/>
            <a:ext cx="8686800" cy="2071702"/>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000" noProof="0" dirty="0">
                <a:latin typeface="+mn-lt"/>
              </a:rPr>
              <a:t>Another one, this study involved a drug that lowered serum cholesterol (</a:t>
            </a:r>
            <a:r>
              <a:rPr lang="en-US" sz="2000" noProof="0" dirty="0" err="1">
                <a:latin typeface="+mn-lt"/>
              </a:rPr>
              <a:t>cholestyramine</a:t>
            </a:r>
            <a:r>
              <a:rPr lang="en-US" sz="2000" noProof="0" dirty="0">
                <a:latin typeface="+mn-lt"/>
              </a:rPr>
              <a:t>) – widely cited early on as crucial evidence for the importance of lowering blood cholesterol</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2000" dirty="0">
                <a:latin typeface="+mn-lt"/>
              </a:rPr>
              <a:t>Of 3800 men – 38 (2%) of placebo group died of CHD, and 30 (1.6%) of treatment group</a:t>
            </a:r>
          </a:p>
          <a:p>
            <a:pPr marL="800100" lvl="1" indent="-342900" eaLnBrk="0" hangingPunct="0">
              <a:spcBef>
                <a:spcPct val="20000"/>
              </a:spcBef>
              <a:buFont typeface="Arial" charset="0"/>
              <a:buChar char="•"/>
              <a:defRPr/>
            </a:pPr>
            <a:r>
              <a:rPr lang="en-US" sz="2000" dirty="0">
                <a:latin typeface="+mn-lt"/>
              </a:rPr>
              <a:t>1% to 2% rule – 12% reduction in cholesterol 21% reduction in mortality!!!</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0114"/>
                                        </p:tgtEl>
                                        <p:attrNameLst>
                                          <p:attrName>style.visibility</p:attrName>
                                        </p:attrNameLst>
                                      </p:cBhvr>
                                      <p:to>
                                        <p:strVal val="visible"/>
                                      </p:to>
                                    </p:set>
                                    <p:anim calcmode="lin" valueType="num">
                                      <p:cBhvr additive="base">
                                        <p:cTn id="7" dur="500" fill="hold"/>
                                        <p:tgtEl>
                                          <p:spTgt spid="90114"/>
                                        </p:tgtEl>
                                        <p:attrNameLst>
                                          <p:attrName>ppt_x</p:attrName>
                                        </p:attrNameLst>
                                      </p:cBhvr>
                                      <p:tavLst>
                                        <p:tav tm="0">
                                          <p:val>
                                            <p:strVal val="#ppt_x"/>
                                          </p:val>
                                        </p:tav>
                                        <p:tav tm="100000">
                                          <p:val>
                                            <p:strVal val="#ppt_x"/>
                                          </p:val>
                                        </p:tav>
                                      </p:tavLst>
                                    </p:anim>
                                    <p:anim calcmode="lin" valueType="num">
                                      <p:cBhvr additive="base">
                                        <p:cTn id="8" dur="500" fill="hold"/>
                                        <p:tgtEl>
                                          <p:spTgt spid="901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2"/>
          <p:cNvPicPr>
            <a:picLocks noChangeAspect="1" noChangeArrowheads="1"/>
          </p:cNvPicPr>
          <p:nvPr/>
        </p:nvPicPr>
        <p:blipFill>
          <a:blip r:embed="rId3" cstate="print"/>
          <a:srcRect/>
          <a:stretch>
            <a:fillRect/>
          </a:stretch>
        </p:blipFill>
        <p:spPr bwMode="auto">
          <a:xfrm>
            <a:off x="5370190" y="571480"/>
            <a:ext cx="3773810" cy="4369688"/>
          </a:xfrm>
          <a:prstGeom prst="rect">
            <a:avLst/>
          </a:prstGeom>
          <a:noFill/>
          <a:ln w="9525">
            <a:noFill/>
            <a:miter lim="800000"/>
            <a:headEnd/>
            <a:tailEnd/>
          </a:ln>
        </p:spPr>
      </p:pic>
      <p:sp>
        <p:nvSpPr>
          <p:cNvPr id="2" name="Title 1"/>
          <p:cNvSpPr>
            <a:spLocks noGrp="1"/>
          </p:cNvSpPr>
          <p:nvPr>
            <p:ph type="title"/>
          </p:nvPr>
        </p:nvSpPr>
        <p:spPr>
          <a:xfrm>
            <a:off x="428596" y="0"/>
            <a:ext cx="8229600" cy="1143000"/>
          </a:xfrm>
        </p:spPr>
        <p:txBody>
          <a:bodyPr/>
          <a:lstStyle/>
          <a:p>
            <a:r>
              <a:rPr lang="en-NZ" dirty="0"/>
              <a:t>Deaths</a:t>
            </a:r>
          </a:p>
        </p:txBody>
      </p:sp>
      <p:sp>
        <p:nvSpPr>
          <p:cNvPr id="3" name="Rectangle 3"/>
          <p:cNvSpPr txBox="1">
            <a:spLocks noChangeArrowheads="1"/>
          </p:cNvSpPr>
          <p:nvPr/>
        </p:nvSpPr>
        <p:spPr>
          <a:xfrm>
            <a:off x="0" y="1484784"/>
            <a:ext cx="5796136" cy="5230364"/>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dirty="0">
                <a:latin typeface="+mn-lt"/>
              </a:rPr>
              <a:t>Helsinki Heart Study – similar drug (</a:t>
            </a:r>
            <a:r>
              <a:rPr lang="en-US" dirty="0" err="1">
                <a:latin typeface="+mn-lt"/>
              </a:rPr>
              <a:t>gemfibrozil</a:t>
            </a:r>
            <a:r>
              <a:rPr lang="en-US" dirty="0">
                <a:latin typeface="+mn-lt"/>
              </a:rPr>
              <a:t>)</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dirty="0">
                <a:latin typeface="+mn-lt"/>
              </a:rPr>
              <a:t>After 6 years, 19 of 2030 men in placebo group died of CHD, 14 of 2051 of treatment…</a:t>
            </a:r>
          </a:p>
          <a:p>
            <a:pPr marL="800100" lvl="1" indent="-342900" eaLnBrk="0" hangingPunct="0">
              <a:spcBef>
                <a:spcPct val="20000"/>
              </a:spcBef>
              <a:buFont typeface="Arial" charset="0"/>
              <a:buChar char="•"/>
              <a:defRPr/>
            </a:pPr>
            <a:r>
              <a:rPr lang="en-US" sz="2000" dirty="0">
                <a:latin typeface="+mn-lt"/>
              </a:rPr>
              <a:t>Authors concluded 26% reduction in CHD deaths!!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dirty="0">
                <a:latin typeface="+mn-lt"/>
              </a:rPr>
              <a:t>Impressive!</a:t>
            </a:r>
          </a:p>
          <a:p>
            <a:pPr marL="800100" lvl="1" indent="-342900" eaLnBrk="0" hangingPunct="0">
              <a:spcBef>
                <a:spcPct val="20000"/>
              </a:spcBef>
              <a:buFont typeface="Arial" charset="0"/>
              <a:buChar char="•"/>
              <a:defRPr/>
            </a:pPr>
            <a:r>
              <a:rPr lang="en-US" sz="2000" dirty="0">
                <a:latin typeface="+mn-lt"/>
              </a:rPr>
              <a:t>Authors took ratio (0.0068/0.0093 = 0.73) and subtracted from 1, or more simply </a:t>
            </a:r>
            <a:r>
              <a:rPr lang="en-US" sz="2000" b="1" dirty="0">
                <a:effectLst>
                  <a:outerShdw blurRad="38100" dist="38100" dir="2700000" algn="tl">
                    <a:srgbClr val="000000">
                      <a:alpha val="43137"/>
                    </a:srgbClr>
                  </a:outerShdw>
                </a:effectLst>
                <a:latin typeface="+mn-lt"/>
              </a:rPr>
              <a:t>5/19</a:t>
            </a:r>
            <a:r>
              <a:rPr lang="en-US" sz="2000" dirty="0">
                <a:latin typeface="+mn-lt"/>
              </a:rPr>
              <a:t>…  </a:t>
            </a:r>
            <a:r>
              <a:rPr lang="en-US" sz="2000" dirty="0" err="1">
                <a:latin typeface="+mn-lt"/>
              </a:rPr>
              <a:t>hmmmmmm</a:t>
            </a:r>
            <a:endParaRPr lang="en-US" sz="2000" dirty="0">
              <a:latin typeface="+mn-lt"/>
            </a:endParaRPr>
          </a:p>
          <a:p>
            <a:pPr marL="800100" lvl="1" indent="-342900" eaLnBrk="0" hangingPunct="0">
              <a:spcBef>
                <a:spcPct val="20000"/>
              </a:spcBef>
              <a:buFont typeface="Arial" charset="0"/>
              <a:buChar char="•"/>
              <a:defRPr/>
            </a:pPr>
            <a:r>
              <a:rPr lang="en-US" sz="2000" dirty="0">
                <a:latin typeface="+mn-lt"/>
              </a:rPr>
              <a:t>Other ways of stating difference…  0.25%  probably more appropriate (i.e., 0.68% of drug group died and 0.93% of placebo)</a:t>
            </a:r>
          </a:p>
          <a:p>
            <a:pPr marL="800100" lvl="1" indent="-342900" eaLnBrk="0" hangingPunct="0">
              <a:spcBef>
                <a:spcPct val="20000"/>
              </a:spcBef>
              <a:buFont typeface="Arial" charset="0"/>
              <a:buChar char="•"/>
              <a:defRPr/>
            </a:pPr>
            <a:r>
              <a:rPr lang="en-US" sz="2000" dirty="0">
                <a:latin typeface="+mn-lt"/>
              </a:rPr>
              <a:t>Overall more in the drug group died…</a:t>
            </a:r>
          </a:p>
          <a:p>
            <a:pPr marL="800100" lvl="1" indent="-342900" eaLnBrk="0" hangingPunct="0">
              <a:spcBef>
                <a:spcPct val="20000"/>
              </a:spcBef>
              <a:buFont typeface="Arial" charset="0"/>
              <a:buChar char="•"/>
              <a:defRPr/>
            </a:pPr>
            <a:endParaRPr lang="en-US" sz="2000" dirty="0">
              <a:latin typeface="+mn-lt"/>
            </a:endParaRP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2" presetClass="entr" presetSubtype="2" fill="hold" nodeType="withEffect">
                                  <p:stCondLst>
                                    <p:cond delay="0"/>
                                  </p:stCondLst>
                                  <p:childTnLst>
                                    <p:set>
                                      <p:cBhvr>
                                        <p:cTn id="8" dur="1" fill="hold">
                                          <p:stCondLst>
                                            <p:cond delay="0"/>
                                          </p:stCondLst>
                                        </p:cTn>
                                        <p:tgtEl>
                                          <p:spTgt spid="91138"/>
                                        </p:tgtEl>
                                        <p:attrNameLst>
                                          <p:attrName>style.visibility</p:attrName>
                                        </p:attrNameLst>
                                      </p:cBhvr>
                                      <p:to>
                                        <p:strVal val="visible"/>
                                      </p:to>
                                    </p:set>
                                    <p:anim calcmode="lin" valueType="num">
                                      <p:cBhvr additive="base">
                                        <p:cTn id="9" dur="500" fill="hold"/>
                                        <p:tgtEl>
                                          <p:spTgt spid="91138"/>
                                        </p:tgtEl>
                                        <p:attrNameLst>
                                          <p:attrName>ppt_x</p:attrName>
                                        </p:attrNameLst>
                                      </p:cBhvr>
                                      <p:tavLst>
                                        <p:tav tm="0">
                                          <p:val>
                                            <p:strVal val="1+#ppt_w/2"/>
                                          </p:val>
                                        </p:tav>
                                        <p:tav tm="100000">
                                          <p:val>
                                            <p:strVal val="#ppt_x"/>
                                          </p:val>
                                        </p:tav>
                                      </p:tavLst>
                                    </p:anim>
                                    <p:anim calcmode="lin" valueType="num">
                                      <p:cBhvr additive="base">
                                        <p:cTn id="10" dur="500" fill="hold"/>
                                        <p:tgtEl>
                                          <p:spTgt spid="91138"/>
                                        </p:tgtEl>
                                        <p:attrNameLst>
                                          <p:attrName>ppt_y</p:attrName>
                                        </p:attrNameLst>
                                      </p:cBhvr>
                                      <p:tavLst>
                                        <p:tav tm="0">
                                          <p:val>
                                            <p:strVal val="#ppt_y"/>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Kaplan’s model</a:t>
            </a:r>
          </a:p>
        </p:txBody>
      </p:sp>
      <p:pic>
        <p:nvPicPr>
          <p:cNvPr id="92162" name="Picture 2"/>
          <p:cNvPicPr>
            <a:picLocks noChangeAspect="1" noChangeArrowheads="1"/>
          </p:cNvPicPr>
          <p:nvPr/>
        </p:nvPicPr>
        <p:blipFill>
          <a:blip r:embed="rId3" cstate="print"/>
          <a:srcRect r="10934"/>
          <a:stretch>
            <a:fillRect/>
          </a:stretch>
        </p:blipFill>
        <p:spPr bwMode="auto">
          <a:xfrm>
            <a:off x="307463" y="3947035"/>
            <a:ext cx="6395261" cy="2928934"/>
          </a:xfrm>
          <a:prstGeom prst="rect">
            <a:avLst/>
          </a:prstGeom>
          <a:noFill/>
          <a:ln w="9525">
            <a:noFill/>
            <a:miter lim="800000"/>
            <a:headEnd/>
            <a:tailEnd/>
          </a:ln>
        </p:spPr>
      </p:pic>
      <p:sp>
        <p:nvSpPr>
          <p:cNvPr id="4" name="Rectangle 3"/>
          <p:cNvSpPr txBox="1">
            <a:spLocks noChangeArrowheads="1"/>
          </p:cNvSpPr>
          <p:nvPr/>
        </p:nvSpPr>
        <p:spPr>
          <a:xfrm>
            <a:off x="285720" y="1571612"/>
            <a:ext cx="8858280" cy="1285884"/>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noProof="0" dirty="0">
                <a:latin typeface="+mn-lt"/>
              </a:rPr>
              <a:t>Most have a biological measure on rightmost end – Kaplan argues </a:t>
            </a:r>
            <a:r>
              <a:rPr lang="en-US" noProof="0" dirty="0" err="1">
                <a:latin typeface="+mn-lt"/>
              </a:rPr>
              <a:t>behavioural</a:t>
            </a:r>
            <a:r>
              <a:rPr lang="en-US" noProof="0" dirty="0">
                <a:latin typeface="+mn-lt"/>
              </a:rPr>
              <a:t> outcome is fundamental, and of course can have effects to the left</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dirty="0">
                <a:latin typeface="+mn-lt"/>
              </a:rPr>
              <a:t>Not to say an intervention at level of tissues or organs not valid – but interventions have importance because they have effects on </a:t>
            </a:r>
            <a:r>
              <a:rPr lang="en-US" dirty="0" err="1">
                <a:latin typeface="+mn-lt"/>
              </a:rPr>
              <a:t>behavioural</a:t>
            </a:r>
            <a:r>
              <a:rPr lang="en-US" dirty="0">
                <a:latin typeface="+mn-lt"/>
              </a:rPr>
              <a:t> outcomes.</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pic>
        <p:nvPicPr>
          <p:cNvPr id="3" name="Picture 2"/>
          <p:cNvPicPr>
            <a:picLocks noChangeAspect="1"/>
          </p:cNvPicPr>
          <p:nvPr/>
        </p:nvPicPr>
        <p:blipFill>
          <a:blip r:embed="rId4"/>
          <a:stretch>
            <a:fillRect/>
          </a:stretch>
        </p:blipFill>
        <p:spPr>
          <a:xfrm>
            <a:off x="6479177" y="4509120"/>
            <a:ext cx="2645893" cy="1987468"/>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0"/>
            <a:ext cx="8229600" cy="1143000"/>
          </a:xfrm>
        </p:spPr>
        <p:txBody>
          <a:bodyPr/>
          <a:lstStyle/>
          <a:p>
            <a:r>
              <a:rPr lang="en-NZ" dirty="0"/>
              <a:t>Kaplan’s model</a:t>
            </a:r>
          </a:p>
        </p:txBody>
      </p:sp>
      <p:sp>
        <p:nvSpPr>
          <p:cNvPr id="4" name="Rectangle 3"/>
          <p:cNvSpPr txBox="1">
            <a:spLocks noChangeArrowheads="1"/>
          </p:cNvSpPr>
          <p:nvPr/>
        </p:nvSpPr>
        <p:spPr>
          <a:xfrm>
            <a:off x="0" y="1571612"/>
            <a:ext cx="9144000" cy="5286388"/>
          </a:xfrm>
          <a:prstGeom prst="rect">
            <a:avLst/>
          </a:prstGeom>
        </p:spPr>
        <p:txBody>
          <a:bodyPr/>
          <a:lstStyle/>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3200" noProof="0" dirty="0">
                <a:latin typeface="+mn-lt"/>
              </a:rPr>
              <a:t>He argues that the traditional approach leads to focus on </a:t>
            </a:r>
            <a:r>
              <a:rPr lang="en-US" sz="3200" b="1" noProof="0" dirty="0">
                <a:effectLst>
                  <a:outerShdw blurRad="38100" dist="38100" dir="2700000" algn="tl">
                    <a:srgbClr val="000000">
                      <a:alpha val="43137"/>
                    </a:srgbClr>
                  </a:outerShdw>
                </a:effectLst>
                <a:latin typeface="+mn-lt"/>
              </a:rPr>
              <a:t>risk factors </a:t>
            </a:r>
            <a:r>
              <a:rPr lang="en-US" sz="3200" b="1" u="sng" noProof="0" dirty="0">
                <a:effectLst>
                  <a:outerShdw blurRad="38100" dist="38100" dir="2700000" algn="tl">
                    <a:srgbClr val="000000">
                      <a:alpha val="43137"/>
                    </a:srgbClr>
                  </a:outerShdw>
                </a:effectLst>
                <a:latin typeface="+mn-lt"/>
              </a:rPr>
              <a:t>not</a:t>
            </a:r>
            <a:r>
              <a:rPr lang="en-US" sz="3200" b="1" noProof="0" dirty="0">
                <a:effectLst>
                  <a:outerShdw blurRad="38100" dist="38100" dir="2700000" algn="tl">
                    <a:srgbClr val="000000">
                      <a:alpha val="43137"/>
                    </a:srgbClr>
                  </a:outerShdw>
                </a:effectLst>
                <a:latin typeface="+mn-lt"/>
              </a:rPr>
              <a:t> outcomes</a:t>
            </a:r>
            <a:r>
              <a:rPr lang="en-US" sz="3200" noProof="0" dirty="0">
                <a:latin typeface="+mn-lt"/>
              </a:rPr>
              <a:t>…</a:t>
            </a:r>
          </a:p>
          <a:p>
            <a:pPr marL="342900" marR="0" lvl="0" indent="-342900" algn="l" defTabSz="914400" rtl="0" eaLnBrk="0" fontAlgn="base" latinLnBrk="0" hangingPunct="0">
              <a:lnSpc>
                <a:spcPct val="100000"/>
              </a:lnSpc>
              <a:spcBef>
                <a:spcPct val="20000"/>
              </a:spcBef>
              <a:spcAft>
                <a:spcPct val="0"/>
              </a:spcAft>
              <a:buClrTx/>
              <a:buSzTx/>
              <a:buFont typeface="Arial" charset="0"/>
              <a:buChar char="•"/>
              <a:tabLst/>
              <a:defRPr/>
            </a:pPr>
            <a:r>
              <a:rPr lang="en-US" sz="3200" dirty="0">
                <a:latin typeface="+mn-lt"/>
              </a:rPr>
              <a:t>Example (dated now, but the pattern will be familiar)</a:t>
            </a:r>
          </a:p>
          <a:p>
            <a:pPr marL="800100" lvl="1" indent="-342900" eaLnBrk="0" hangingPunct="0">
              <a:spcBef>
                <a:spcPct val="20000"/>
              </a:spcBef>
              <a:buFont typeface="Arial" charset="0"/>
              <a:buChar char="•"/>
              <a:defRPr/>
            </a:pPr>
            <a:r>
              <a:rPr lang="en-US" sz="2800" dirty="0">
                <a:latin typeface="+mn-lt"/>
              </a:rPr>
              <a:t>Many </a:t>
            </a:r>
            <a:r>
              <a:rPr lang="en-US" sz="2800" dirty="0" err="1">
                <a:latin typeface="+mn-lt"/>
              </a:rPr>
              <a:t>epi</a:t>
            </a:r>
            <a:r>
              <a:rPr lang="en-US" sz="2800" dirty="0">
                <a:latin typeface="+mn-lt"/>
              </a:rPr>
              <a:t> studies have shown </a:t>
            </a:r>
            <a:r>
              <a:rPr lang="en-US" sz="2800" b="1" dirty="0">
                <a:effectLst>
                  <a:outerShdw blurRad="38100" dist="38100" dir="2700000" algn="tl">
                    <a:srgbClr val="000000">
                      <a:alpha val="43137"/>
                    </a:srgbClr>
                  </a:outerShdw>
                </a:effectLst>
                <a:latin typeface="+mn-lt"/>
              </a:rPr>
              <a:t>no</a:t>
            </a:r>
            <a:r>
              <a:rPr lang="en-US" sz="2800" dirty="0">
                <a:latin typeface="+mn-lt"/>
              </a:rPr>
              <a:t> relationship between coffee consumption and death due to CHD – in fact seems to be no effect on overall life expectancy</a:t>
            </a:r>
          </a:p>
          <a:p>
            <a:pPr marL="800100" lvl="1" indent="-342900" eaLnBrk="0" hangingPunct="0">
              <a:spcBef>
                <a:spcPct val="20000"/>
              </a:spcBef>
              <a:buFont typeface="Arial" charset="0"/>
              <a:buChar char="•"/>
              <a:defRPr/>
            </a:pPr>
            <a:r>
              <a:rPr lang="en-US" sz="2800" dirty="0">
                <a:latin typeface="+mn-lt"/>
              </a:rPr>
              <a:t>But, studies have shown coffee increases LDL cholesterol and blood pressure</a:t>
            </a:r>
          </a:p>
          <a:p>
            <a:pPr marL="800100" lvl="1" indent="-342900" eaLnBrk="0" hangingPunct="0">
              <a:spcBef>
                <a:spcPct val="20000"/>
              </a:spcBef>
              <a:buFont typeface="Arial" charset="0"/>
              <a:buChar char="•"/>
              <a:defRPr/>
            </a:pPr>
            <a:r>
              <a:rPr lang="en-US" sz="2800" dirty="0">
                <a:latin typeface="+mn-lt"/>
              </a:rPr>
              <a:t>So, </a:t>
            </a:r>
            <a:r>
              <a:rPr lang="en-US" sz="2800" b="1" dirty="0">
                <a:effectLst>
                  <a:outerShdw blurRad="38100" dist="38100" dir="2700000" algn="tl">
                    <a:srgbClr val="000000">
                      <a:alpha val="43137"/>
                    </a:srgbClr>
                  </a:outerShdw>
                </a:effectLst>
                <a:latin typeface="+mn-lt"/>
              </a:rPr>
              <a:t>recommendation to abstain from coffee…  logical?</a:t>
            </a:r>
          </a:p>
          <a:p>
            <a:pPr marL="1257300" lvl="2" indent="-342900" eaLnBrk="0" hangingPunct="0">
              <a:spcBef>
                <a:spcPct val="20000"/>
              </a:spcBef>
              <a:buFont typeface="Arial" charset="0"/>
              <a:buChar char="•"/>
              <a:defRPr/>
            </a:pPr>
            <a:r>
              <a:rPr lang="en-US" sz="2800" dirty="0">
                <a:latin typeface="+mn-lt"/>
              </a:rPr>
              <a:t>If risk factors are your focus, yes, but are they?</a:t>
            </a:r>
          </a:p>
          <a:p>
            <a:pPr marL="800100" lvl="1" indent="-342900" eaLnBrk="0" hangingPunct="0">
              <a:spcBef>
                <a:spcPct val="20000"/>
              </a:spcBef>
              <a:buFont typeface="Arial" charset="0"/>
              <a:buChar char="•"/>
              <a:defRPr/>
            </a:pPr>
            <a:endParaRPr kumimoji="0" lang="en-US"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anim calcmode="lin" valueType="num">
                                      <p:cBhvr additive="base">
                                        <p:cTn id="7" dur="500" fill="hold"/>
                                        <p:tgtEl>
                                          <p:spTgt spid="4">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 calcmode="lin" valueType="num">
                                      <p:cBhvr additive="base">
                                        <p:cTn id="13" dur="500" fill="hold"/>
                                        <p:tgtEl>
                                          <p:spTgt spid="4">
                                            <p:txEl>
                                              <p:pRg st="4" end="4"/>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 calcmode="lin" valueType="num">
                                      <p:cBhvr additive="base">
                                        <p:cTn id="19" dur="500" fill="hold"/>
                                        <p:tgtEl>
                                          <p:spTgt spid="4">
                                            <p:txEl>
                                              <p:pRg st="5" end="5"/>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NZ" dirty="0"/>
              <a:t>Kaplan’s model</a:t>
            </a:r>
          </a:p>
        </p:txBody>
      </p:sp>
      <p:sp>
        <p:nvSpPr>
          <p:cNvPr id="3" name="Rectangle 2"/>
          <p:cNvSpPr/>
          <p:nvPr/>
        </p:nvSpPr>
        <p:spPr>
          <a:xfrm>
            <a:off x="0" y="1643050"/>
            <a:ext cx="9144000" cy="4979825"/>
          </a:xfrm>
          <a:prstGeom prst="rect">
            <a:avLst/>
          </a:prstGeom>
        </p:spPr>
        <p:txBody>
          <a:bodyPr wrap="square">
            <a:spAutoFit/>
          </a:bodyPr>
          <a:lstStyle/>
          <a:p>
            <a:pPr marL="342900" lvl="0" indent="-342900" eaLnBrk="0" hangingPunct="0">
              <a:spcBef>
                <a:spcPct val="20000"/>
              </a:spcBef>
              <a:buFont typeface="Arial" charset="0"/>
              <a:buChar char="•"/>
              <a:defRPr/>
            </a:pPr>
            <a:r>
              <a:rPr lang="en-US" sz="3200" dirty="0"/>
              <a:t>Two outcomes of importance</a:t>
            </a:r>
          </a:p>
          <a:p>
            <a:pPr marL="800100" lvl="1" indent="-342900" eaLnBrk="0" hangingPunct="0">
              <a:spcBef>
                <a:spcPct val="20000"/>
              </a:spcBef>
              <a:buFont typeface="Arial" charset="0"/>
              <a:buChar char="•"/>
              <a:defRPr/>
            </a:pPr>
            <a:r>
              <a:rPr lang="en-US" sz="2800" b="1" dirty="0">
                <a:solidFill>
                  <a:srgbClr val="FF0000"/>
                </a:solidFill>
                <a:effectLst>
                  <a:outerShdw blurRad="38100" dist="38100" dir="2700000" algn="tl">
                    <a:srgbClr val="000000">
                      <a:alpha val="43137"/>
                    </a:srgbClr>
                  </a:outerShdw>
                </a:effectLst>
              </a:rPr>
              <a:t>Life expectancy</a:t>
            </a:r>
          </a:p>
          <a:p>
            <a:pPr marL="800100" lvl="1" indent="-342900" eaLnBrk="0" hangingPunct="0">
              <a:spcBef>
                <a:spcPct val="20000"/>
              </a:spcBef>
              <a:buFont typeface="Arial" charset="0"/>
              <a:buChar char="•"/>
              <a:defRPr/>
            </a:pPr>
            <a:r>
              <a:rPr lang="en-US" sz="2800" b="1" dirty="0">
                <a:solidFill>
                  <a:srgbClr val="FF0000"/>
                </a:solidFill>
                <a:effectLst>
                  <a:outerShdw blurRad="38100" dist="38100" dir="2700000" algn="tl">
                    <a:srgbClr val="000000">
                      <a:alpha val="43137"/>
                    </a:srgbClr>
                  </a:outerShdw>
                </a:effectLst>
              </a:rPr>
              <a:t>Quality of Life or functioning along the way</a:t>
            </a:r>
          </a:p>
          <a:p>
            <a:pPr marL="800100" lvl="1" indent="-342900" eaLnBrk="0" hangingPunct="0">
              <a:spcBef>
                <a:spcPct val="20000"/>
              </a:spcBef>
              <a:buFont typeface="Arial" charset="0"/>
              <a:buChar char="•"/>
              <a:defRPr/>
            </a:pPr>
            <a:r>
              <a:rPr lang="en-US" sz="2800" dirty="0"/>
              <a:t>Biological and physical events are mediators, and affect individuals very differently</a:t>
            </a:r>
          </a:p>
          <a:p>
            <a:pPr marL="800100" lvl="1" indent="-342900" eaLnBrk="0" hangingPunct="0">
              <a:spcBef>
                <a:spcPct val="20000"/>
              </a:spcBef>
              <a:buFont typeface="Arial" charset="0"/>
              <a:buChar char="•"/>
              <a:defRPr/>
            </a:pPr>
            <a:r>
              <a:rPr lang="en-US" sz="2800" dirty="0"/>
              <a:t>Concern over cancer, blood pressure, cholesterol, etc might well in itself reduce life expectancy, or Quality of Life</a:t>
            </a:r>
          </a:p>
          <a:p>
            <a:pPr marL="1257300" lvl="2" indent="-342900" eaLnBrk="0" hangingPunct="0">
              <a:spcBef>
                <a:spcPct val="20000"/>
              </a:spcBef>
              <a:buFont typeface="Arial" charset="0"/>
              <a:buChar char="•"/>
              <a:defRPr/>
            </a:pPr>
            <a:r>
              <a:rPr lang="en-US" sz="1800" dirty="0"/>
              <a:t>As we’ll see stress is bad, unquestionably</a:t>
            </a:r>
          </a:p>
          <a:p>
            <a:pPr marL="800100" lvl="1" indent="-342900" eaLnBrk="0" hangingPunct="0">
              <a:spcBef>
                <a:spcPct val="20000"/>
              </a:spcBef>
              <a:buFont typeface="Arial" charset="0"/>
              <a:buChar char="•"/>
              <a:defRPr/>
            </a:pPr>
            <a:r>
              <a:rPr lang="en-US" sz="2800" dirty="0"/>
              <a:t>A balancing act…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000100" y="214290"/>
            <a:ext cx="7793037" cy="1143000"/>
          </a:xfrm>
        </p:spPr>
        <p:txBody>
          <a:bodyPr rtlCol="0">
            <a:normAutofit fontScale="90000"/>
          </a:bodyPr>
          <a:lstStyle/>
          <a:p>
            <a:pPr eaLnBrk="1" fontAlgn="auto" hangingPunct="1">
              <a:spcAft>
                <a:spcPts val="0"/>
              </a:spcAft>
              <a:defRPr/>
            </a:pPr>
            <a:r>
              <a:rPr lang="en-US" sz="3600" dirty="0"/>
              <a:t>Estimated contributions of different factors to health status.</a:t>
            </a:r>
          </a:p>
        </p:txBody>
      </p:sp>
      <p:graphicFrame>
        <p:nvGraphicFramePr>
          <p:cNvPr id="9219" name="Object 0"/>
          <p:cNvGraphicFramePr>
            <a:graphicFrameLocks noGrp="1" noChangeAspect="1"/>
          </p:cNvGraphicFramePr>
          <p:nvPr>
            <p:ph type="chart" idx="1"/>
          </p:nvPr>
        </p:nvGraphicFramePr>
        <p:xfrm>
          <a:off x="1285875" y="1998663"/>
          <a:ext cx="7042150" cy="4017962"/>
        </p:xfrm>
        <a:graphic>
          <a:graphicData uri="http://schemas.openxmlformats.org/presentationml/2006/ole">
            <mc:AlternateContent xmlns:mc="http://schemas.openxmlformats.org/markup-compatibility/2006">
              <mc:Choice xmlns:v="urn:schemas-microsoft-com:vml" Requires="v">
                <p:oleObj spid="_x0000_s2049" r:id="rId4" imgW="7736494" imgH="4413887" progId="Excel.Sheet.8">
                  <p:embed/>
                </p:oleObj>
              </mc:Choice>
              <mc:Fallback>
                <p:oleObj r:id="rId4" imgW="7736494" imgH="4413887" progId="Excel.Sheet.8">
                  <p:embed/>
                  <p:pic>
                    <p:nvPicPr>
                      <p:cNvPr id="0" name="Object 0"/>
                      <p:cNvPicPr>
                        <a:picLocks noGrp="1"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85875" y="1998663"/>
                        <a:ext cx="7042150" cy="40179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TextBox 3"/>
          <p:cNvSpPr txBox="1"/>
          <p:nvPr/>
        </p:nvSpPr>
        <p:spPr>
          <a:xfrm>
            <a:off x="4500562" y="6072206"/>
            <a:ext cx="3143272" cy="307777"/>
          </a:xfrm>
          <a:prstGeom prst="rect">
            <a:avLst/>
          </a:prstGeom>
          <a:noFill/>
        </p:spPr>
        <p:txBody>
          <a:bodyPr wrap="square" rtlCol="0">
            <a:spAutoFit/>
          </a:bodyPr>
          <a:lstStyle/>
          <a:p>
            <a:r>
              <a:rPr lang="en-NZ" sz="1400" dirty="0"/>
              <a:t>Kaplan, </a:t>
            </a:r>
            <a:r>
              <a:rPr lang="en-NZ" sz="1400" dirty="0" err="1"/>
              <a:t>Sallis</a:t>
            </a:r>
            <a:r>
              <a:rPr lang="en-NZ" sz="1400" dirty="0"/>
              <a:t>, &amp; Patterson (1993)</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Median">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4821</TotalTime>
  <Words>2432</Words>
  <Application>Microsoft Macintosh PowerPoint</Application>
  <PresentationFormat>On-screen Show (4:3)</PresentationFormat>
  <Paragraphs>255</Paragraphs>
  <Slides>40</Slides>
  <Notes>33</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2</vt:i4>
      </vt:variant>
      <vt:variant>
        <vt:lpstr>Slide Titles</vt:lpstr>
      </vt:variant>
      <vt:variant>
        <vt:i4>40</vt:i4>
      </vt:variant>
    </vt:vector>
  </HeadingPairs>
  <TitlesOfParts>
    <vt:vector size="53" baseType="lpstr">
      <vt:lpstr>Arial</vt:lpstr>
      <vt:lpstr>Calibri</vt:lpstr>
      <vt:lpstr>Calibri Light</vt:lpstr>
      <vt:lpstr>Tahoma</vt:lpstr>
      <vt:lpstr>Times New Roman</vt:lpstr>
      <vt:lpstr>Tw Cen MT</vt:lpstr>
      <vt:lpstr>Verdana</vt:lpstr>
      <vt:lpstr>Wingdings</vt:lpstr>
      <vt:lpstr>Wingdings 2</vt:lpstr>
      <vt:lpstr>Median</vt:lpstr>
      <vt:lpstr>Office Theme</vt:lpstr>
      <vt:lpstr>SPW 10.0 Graph</vt:lpstr>
      <vt:lpstr>Excel.Sheet.8</vt:lpstr>
      <vt:lpstr>Health Psychology: Introduction</vt:lpstr>
      <vt:lpstr>Welcome to Health Psychology</vt:lpstr>
      <vt:lpstr>Timetable</vt:lpstr>
      <vt:lpstr>A bit about me, very briefly</vt:lpstr>
      <vt:lpstr>World Health Organization Definition of Health (1948)</vt:lpstr>
      <vt:lpstr>PowerPoint Presentation</vt:lpstr>
      <vt:lpstr>PowerPoint Presentation</vt:lpstr>
      <vt:lpstr>PowerPoint Presentation</vt:lpstr>
      <vt:lpstr>PowerPoint Presentation</vt:lpstr>
      <vt:lpstr>PowerPoint Presentation</vt:lpstr>
      <vt:lpstr>PowerPoint Presentation</vt:lpstr>
      <vt:lpstr>How to live longer</vt:lpstr>
      <vt:lpstr>What do we die of?</vt:lpstr>
      <vt:lpstr>Mokdad et al., 2004</vt:lpstr>
      <vt:lpstr>Mokdad et al., 2004</vt:lpstr>
      <vt:lpstr>History: The biomedical model</vt:lpstr>
      <vt:lpstr>History: The biomedical model</vt:lpstr>
      <vt:lpstr>History: Psychology</vt:lpstr>
      <vt:lpstr>What is Health Psychology?</vt:lpstr>
      <vt:lpstr>Psychological Processes in Who?</vt:lpstr>
      <vt:lpstr>The health psychology approach</vt:lpstr>
      <vt:lpstr>The biopsychosocial model (Engel, 1980)</vt:lpstr>
      <vt:lpstr>Biopsychosocial Model</vt:lpstr>
      <vt:lpstr>The dual process model</vt:lpstr>
      <vt:lpstr>PowerPoint Presentation</vt:lpstr>
      <vt:lpstr>Psychology and Health</vt:lpstr>
      <vt:lpstr>What are the aims of health psychology?</vt:lpstr>
      <vt:lpstr>The aims of health psychology (cont.)</vt:lpstr>
      <vt:lpstr>But…</vt:lpstr>
      <vt:lpstr>Kaplan (1990) an alternative</vt:lpstr>
      <vt:lpstr>Blood Pressure</vt:lpstr>
      <vt:lpstr>Blood Pressure</vt:lpstr>
      <vt:lpstr>Deaths – specific vs general causes</vt:lpstr>
      <vt:lpstr>Deaths</vt:lpstr>
      <vt:lpstr>Deaths</vt:lpstr>
      <vt:lpstr>Deaths</vt:lpstr>
      <vt:lpstr>Kaplan’s model</vt:lpstr>
      <vt:lpstr>Kaplan’s model</vt:lpstr>
      <vt:lpstr>Kaplan’s model</vt:lpstr>
      <vt:lpstr>Estimated contributions of different factors to health status.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Psychology</dc:title>
  <dc:creator>Jane Irvine</dc:creator>
  <cp:lastModifiedBy>Joann Susan George John</cp:lastModifiedBy>
  <cp:revision>444</cp:revision>
  <dcterms:created xsi:type="dcterms:W3CDTF">2000-06-27T15:13:46Z</dcterms:created>
  <dcterms:modified xsi:type="dcterms:W3CDTF">2021-07-17T00:02:54Z</dcterms:modified>
</cp:coreProperties>
</file>